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2.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9" r:id="rId3"/>
    <p:sldMasterId id="2147483710" r:id="rId4"/>
    <p:sldMasterId id="2147483711" r:id="rId5"/>
    <p:sldMasterId id="2147483712" r:id="rId6"/>
    <p:sldMasterId id="2147483713" r:id="rId7"/>
    <p:sldMasterId id="2147483714" r:id="rId8"/>
    <p:sldMasterId id="2147483715" r:id="rId9"/>
    <p:sldMasterId id="2147483716" r:id="rId10"/>
    <p:sldMasterId id="2147483717" r:id="rId11"/>
    <p:sldMasterId id="2147483718" r:id="rId12"/>
    <p:sldMasterId id="2147483719" r:id="rId13"/>
    <p:sldMasterId id="2147483720"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 id="330" r:id="rId90"/>
    <p:sldId id="331" r:id="rId91"/>
    <p:sldId id="332" r:id="rId92"/>
    <p:sldId id="333" r:id="rId93"/>
    <p:sldId id="334" r:id="rId94"/>
    <p:sldId id="335" r:id="rId95"/>
    <p:sldId id="336" r:id="rId96"/>
    <p:sldId id="337" r:id="rId97"/>
    <p:sldId id="338" r:id="rId98"/>
    <p:sldId id="339" r:id="rId99"/>
    <p:sldId id="340" r:id="rId100"/>
    <p:sldId id="341" r:id="rId101"/>
    <p:sldId id="342" r:id="rId102"/>
    <p:sldId id="343" r:id="rId103"/>
    <p:sldId id="344" r:id="rId104"/>
    <p:sldId id="345" r:id="rId105"/>
    <p:sldId id="346" r:id="rId106"/>
    <p:sldId id="347" r:id="rId107"/>
    <p:sldId id="348" r:id="rId108"/>
    <p:sldId id="349" r:id="rId109"/>
    <p:sldId id="350" r:id="rId110"/>
    <p:sldId id="351" r:id="rId111"/>
    <p:sldId id="352" r:id="rId112"/>
    <p:sldId id="353" r:id="rId113"/>
    <p:sldId id="354" r:id="rId114"/>
    <p:sldId id="355" r:id="rId115"/>
    <p:sldId id="356" r:id="rId116"/>
    <p:sldId id="357" r:id="rId117"/>
    <p:sldId id="358" r:id="rId118"/>
    <p:sldId id="359" r:id="rId119"/>
    <p:sldId id="360" r:id="rId120"/>
    <p:sldId id="361" r:id="rId121"/>
    <p:sldId id="362" r:id="rId122"/>
    <p:sldId id="363" r:id="rId123"/>
    <p:sldId id="364" r:id="rId124"/>
    <p:sldId id="365" r:id="rId125"/>
    <p:sldId id="366" r:id="rId126"/>
    <p:sldId id="367" r:id="rId127"/>
    <p:sldId id="368" r:id="rId128"/>
    <p:sldId id="369" r:id="rId129"/>
    <p:sldId id="370" r:id="rId130"/>
    <p:sldId id="371" r:id="rId131"/>
    <p:sldId id="372" r:id="rId132"/>
    <p:sldId id="373" r:id="rId133"/>
    <p:sldId id="374" r:id="rId134"/>
  </p:sldIdLst>
  <p:sldSz cy="6858000" cx="9144000"/>
  <p:notesSz cx="6858000" cy="9144000"/>
  <p:embeddedFontLst>
    <p:embeddedFont>
      <p:font typeface="Open Sans SemiBold"/>
      <p:regular r:id="rId135"/>
      <p:bold r:id="rId136"/>
      <p:italic r:id="rId137"/>
      <p:boldItalic r:id="rId138"/>
    </p:embeddedFont>
    <p:embeddedFont>
      <p:font typeface="Open Sans ExtraBold"/>
      <p:bold r:id="rId139"/>
      <p:boldItalic r:id="rId140"/>
    </p:embeddedFont>
    <p:embeddedFont>
      <p:font typeface="Helvetica Neue Light"/>
      <p:regular r:id="rId141"/>
      <p:bold r:id="rId142"/>
      <p:italic r:id="rId143"/>
      <p:boldItalic r:id="rId144"/>
    </p:embeddedFont>
    <p:embeddedFont>
      <p:font typeface="Open Sans Light"/>
      <p:regular r:id="rId145"/>
      <p:bold r:id="rId146"/>
      <p:italic r:id="rId147"/>
      <p:boldItalic r:id="rId148"/>
    </p:embeddedFont>
    <p:embeddedFont>
      <p:font typeface="Open Sans"/>
      <p:regular r:id="rId149"/>
      <p:bold r:id="rId150"/>
      <p:italic r:id="rId151"/>
      <p:boldItalic r:id="rId1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25.xml"/><Relationship Id="rId42" Type="http://schemas.openxmlformats.org/officeDocument/2006/relationships/slide" Target="slides/slide27.xml"/><Relationship Id="rId41" Type="http://schemas.openxmlformats.org/officeDocument/2006/relationships/slide" Target="slides/slide26.xml"/><Relationship Id="rId44" Type="http://schemas.openxmlformats.org/officeDocument/2006/relationships/slide" Target="slides/slide29.xml"/><Relationship Id="rId43" Type="http://schemas.openxmlformats.org/officeDocument/2006/relationships/slide" Target="slides/slide28.xml"/><Relationship Id="rId46" Type="http://schemas.openxmlformats.org/officeDocument/2006/relationships/slide" Target="slides/slide31.xml"/><Relationship Id="rId45" Type="http://schemas.openxmlformats.org/officeDocument/2006/relationships/slide" Target="slides/slide30.xml"/><Relationship Id="rId107" Type="http://schemas.openxmlformats.org/officeDocument/2006/relationships/slide" Target="slides/slide92.xml"/><Relationship Id="rId106" Type="http://schemas.openxmlformats.org/officeDocument/2006/relationships/slide" Target="slides/slide91.xml"/><Relationship Id="rId105" Type="http://schemas.openxmlformats.org/officeDocument/2006/relationships/slide" Target="slides/slide90.xml"/><Relationship Id="rId104" Type="http://schemas.openxmlformats.org/officeDocument/2006/relationships/slide" Target="slides/slide89.xml"/><Relationship Id="rId109" Type="http://schemas.openxmlformats.org/officeDocument/2006/relationships/slide" Target="slides/slide94.xml"/><Relationship Id="rId108" Type="http://schemas.openxmlformats.org/officeDocument/2006/relationships/slide" Target="slides/slide93.xml"/><Relationship Id="rId48" Type="http://schemas.openxmlformats.org/officeDocument/2006/relationships/slide" Target="slides/slide33.xml"/><Relationship Id="rId47" Type="http://schemas.openxmlformats.org/officeDocument/2006/relationships/slide" Target="slides/slide32.xml"/><Relationship Id="rId49" Type="http://schemas.openxmlformats.org/officeDocument/2006/relationships/slide" Target="slides/slide34.xml"/><Relationship Id="rId103" Type="http://schemas.openxmlformats.org/officeDocument/2006/relationships/slide" Target="slides/slide88.xml"/><Relationship Id="rId102" Type="http://schemas.openxmlformats.org/officeDocument/2006/relationships/slide" Target="slides/slide87.xml"/><Relationship Id="rId101" Type="http://schemas.openxmlformats.org/officeDocument/2006/relationships/slide" Target="slides/slide86.xml"/><Relationship Id="rId100" Type="http://schemas.openxmlformats.org/officeDocument/2006/relationships/slide" Target="slides/slide85.xml"/><Relationship Id="rId31" Type="http://schemas.openxmlformats.org/officeDocument/2006/relationships/slide" Target="slides/slide16.xml"/><Relationship Id="rId30" Type="http://schemas.openxmlformats.org/officeDocument/2006/relationships/slide" Target="slides/slide15.xml"/><Relationship Id="rId33" Type="http://schemas.openxmlformats.org/officeDocument/2006/relationships/slide" Target="slides/slide18.xml"/><Relationship Id="rId32" Type="http://schemas.openxmlformats.org/officeDocument/2006/relationships/slide" Target="slides/slide17.xml"/><Relationship Id="rId35" Type="http://schemas.openxmlformats.org/officeDocument/2006/relationships/slide" Target="slides/slide20.xml"/><Relationship Id="rId34" Type="http://schemas.openxmlformats.org/officeDocument/2006/relationships/slide" Target="slides/slide19.xml"/><Relationship Id="rId37" Type="http://schemas.openxmlformats.org/officeDocument/2006/relationships/slide" Target="slides/slide22.xml"/><Relationship Id="rId36" Type="http://schemas.openxmlformats.org/officeDocument/2006/relationships/slide" Target="slides/slide21.xml"/><Relationship Id="rId39" Type="http://schemas.openxmlformats.org/officeDocument/2006/relationships/slide" Target="slides/slide24.xml"/><Relationship Id="rId38" Type="http://schemas.openxmlformats.org/officeDocument/2006/relationships/slide" Target="slides/slide23.xml"/><Relationship Id="rId20" Type="http://schemas.openxmlformats.org/officeDocument/2006/relationships/slide" Target="slides/slide5.xml"/><Relationship Id="rId22" Type="http://schemas.openxmlformats.org/officeDocument/2006/relationships/slide" Target="slides/slide7.xml"/><Relationship Id="rId21" Type="http://schemas.openxmlformats.org/officeDocument/2006/relationships/slide" Target="slides/slide6.xml"/><Relationship Id="rId24" Type="http://schemas.openxmlformats.org/officeDocument/2006/relationships/slide" Target="slides/slide9.xml"/><Relationship Id="rId23" Type="http://schemas.openxmlformats.org/officeDocument/2006/relationships/slide" Target="slides/slide8.xml"/><Relationship Id="rId129" Type="http://schemas.openxmlformats.org/officeDocument/2006/relationships/slide" Target="slides/slide114.xml"/><Relationship Id="rId128" Type="http://schemas.openxmlformats.org/officeDocument/2006/relationships/slide" Target="slides/slide113.xml"/><Relationship Id="rId127" Type="http://schemas.openxmlformats.org/officeDocument/2006/relationships/slide" Target="slides/slide112.xml"/><Relationship Id="rId126" Type="http://schemas.openxmlformats.org/officeDocument/2006/relationships/slide" Target="slides/slide111.xml"/><Relationship Id="rId26" Type="http://schemas.openxmlformats.org/officeDocument/2006/relationships/slide" Target="slides/slide11.xml"/><Relationship Id="rId121" Type="http://schemas.openxmlformats.org/officeDocument/2006/relationships/slide" Target="slides/slide106.xml"/><Relationship Id="rId25" Type="http://schemas.openxmlformats.org/officeDocument/2006/relationships/slide" Target="slides/slide10.xml"/><Relationship Id="rId120" Type="http://schemas.openxmlformats.org/officeDocument/2006/relationships/slide" Target="slides/slide105.xml"/><Relationship Id="rId28" Type="http://schemas.openxmlformats.org/officeDocument/2006/relationships/slide" Target="slides/slide13.xml"/><Relationship Id="rId27" Type="http://schemas.openxmlformats.org/officeDocument/2006/relationships/slide" Target="slides/slide12.xml"/><Relationship Id="rId125" Type="http://schemas.openxmlformats.org/officeDocument/2006/relationships/slide" Target="slides/slide110.xml"/><Relationship Id="rId29" Type="http://schemas.openxmlformats.org/officeDocument/2006/relationships/slide" Target="slides/slide14.xml"/><Relationship Id="rId124" Type="http://schemas.openxmlformats.org/officeDocument/2006/relationships/slide" Target="slides/slide109.xml"/><Relationship Id="rId123" Type="http://schemas.openxmlformats.org/officeDocument/2006/relationships/slide" Target="slides/slide108.xml"/><Relationship Id="rId122" Type="http://schemas.openxmlformats.org/officeDocument/2006/relationships/slide" Target="slides/slide107.xml"/><Relationship Id="rId95" Type="http://schemas.openxmlformats.org/officeDocument/2006/relationships/slide" Target="slides/slide80.xml"/><Relationship Id="rId94" Type="http://schemas.openxmlformats.org/officeDocument/2006/relationships/slide" Target="slides/slide79.xml"/><Relationship Id="rId97" Type="http://schemas.openxmlformats.org/officeDocument/2006/relationships/slide" Target="slides/slide82.xml"/><Relationship Id="rId96" Type="http://schemas.openxmlformats.org/officeDocument/2006/relationships/slide" Target="slides/slide81.xml"/><Relationship Id="rId11" Type="http://schemas.openxmlformats.org/officeDocument/2006/relationships/slideMaster" Target="slideMasters/slideMaster9.xml"/><Relationship Id="rId99" Type="http://schemas.openxmlformats.org/officeDocument/2006/relationships/slide" Target="slides/slide84.xml"/><Relationship Id="rId10" Type="http://schemas.openxmlformats.org/officeDocument/2006/relationships/slideMaster" Target="slideMasters/slideMaster8.xml"/><Relationship Id="rId98" Type="http://schemas.openxmlformats.org/officeDocument/2006/relationships/slide" Target="slides/slide83.xml"/><Relationship Id="rId13" Type="http://schemas.openxmlformats.org/officeDocument/2006/relationships/slideMaster" Target="slideMasters/slideMaster11.xml"/><Relationship Id="rId12" Type="http://schemas.openxmlformats.org/officeDocument/2006/relationships/slideMaster" Target="slideMasters/slideMaster10.xml"/><Relationship Id="rId91" Type="http://schemas.openxmlformats.org/officeDocument/2006/relationships/slide" Target="slides/slide76.xml"/><Relationship Id="rId90" Type="http://schemas.openxmlformats.org/officeDocument/2006/relationships/slide" Target="slides/slide75.xml"/><Relationship Id="rId93" Type="http://schemas.openxmlformats.org/officeDocument/2006/relationships/slide" Target="slides/slide78.xml"/><Relationship Id="rId92" Type="http://schemas.openxmlformats.org/officeDocument/2006/relationships/slide" Target="slides/slide77.xml"/><Relationship Id="rId118" Type="http://schemas.openxmlformats.org/officeDocument/2006/relationships/slide" Target="slides/slide103.xml"/><Relationship Id="rId117" Type="http://schemas.openxmlformats.org/officeDocument/2006/relationships/slide" Target="slides/slide102.xml"/><Relationship Id="rId116" Type="http://schemas.openxmlformats.org/officeDocument/2006/relationships/slide" Target="slides/slide101.xml"/><Relationship Id="rId115" Type="http://schemas.openxmlformats.org/officeDocument/2006/relationships/slide" Target="slides/slide100.xml"/><Relationship Id="rId119" Type="http://schemas.openxmlformats.org/officeDocument/2006/relationships/slide" Target="slides/slide104.xml"/><Relationship Id="rId15" Type="http://schemas.openxmlformats.org/officeDocument/2006/relationships/notesMaster" Target="notesMasters/notesMaster1.xml"/><Relationship Id="rId110" Type="http://schemas.openxmlformats.org/officeDocument/2006/relationships/slide" Target="slides/slide95.xml"/><Relationship Id="rId14" Type="http://schemas.openxmlformats.org/officeDocument/2006/relationships/slideMaster" Target="slideMasters/slideMaster12.xml"/><Relationship Id="rId17" Type="http://schemas.openxmlformats.org/officeDocument/2006/relationships/slide" Target="slides/slide2.xml"/><Relationship Id="rId16" Type="http://schemas.openxmlformats.org/officeDocument/2006/relationships/slide" Target="slides/slide1.xml"/><Relationship Id="rId19" Type="http://schemas.openxmlformats.org/officeDocument/2006/relationships/slide" Target="slides/slide4.xml"/><Relationship Id="rId114" Type="http://schemas.openxmlformats.org/officeDocument/2006/relationships/slide" Target="slides/slide99.xml"/><Relationship Id="rId18" Type="http://schemas.openxmlformats.org/officeDocument/2006/relationships/slide" Target="slides/slide3.xml"/><Relationship Id="rId113" Type="http://schemas.openxmlformats.org/officeDocument/2006/relationships/slide" Target="slides/slide98.xml"/><Relationship Id="rId112" Type="http://schemas.openxmlformats.org/officeDocument/2006/relationships/slide" Target="slides/slide97.xml"/><Relationship Id="rId111" Type="http://schemas.openxmlformats.org/officeDocument/2006/relationships/slide" Target="slides/slide96.xml"/><Relationship Id="rId84" Type="http://schemas.openxmlformats.org/officeDocument/2006/relationships/slide" Target="slides/slide69.xml"/><Relationship Id="rId83" Type="http://schemas.openxmlformats.org/officeDocument/2006/relationships/slide" Target="slides/slide68.xml"/><Relationship Id="rId86" Type="http://schemas.openxmlformats.org/officeDocument/2006/relationships/slide" Target="slides/slide71.xml"/><Relationship Id="rId85" Type="http://schemas.openxmlformats.org/officeDocument/2006/relationships/slide" Target="slides/slide70.xml"/><Relationship Id="rId88" Type="http://schemas.openxmlformats.org/officeDocument/2006/relationships/slide" Target="slides/slide73.xml"/><Relationship Id="rId150" Type="http://schemas.openxmlformats.org/officeDocument/2006/relationships/font" Target="fonts/OpenSans-bold.fntdata"/><Relationship Id="rId87" Type="http://schemas.openxmlformats.org/officeDocument/2006/relationships/slide" Target="slides/slide72.xml"/><Relationship Id="rId89" Type="http://schemas.openxmlformats.org/officeDocument/2006/relationships/slide" Target="slides/slide74.xml"/><Relationship Id="rId80" Type="http://schemas.openxmlformats.org/officeDocument/2006/relationships/slide" Target="slides/slide65.xml"/><Relationship Id="rId82" Type="http://schemas.openxmlformats.org/officeDocument/2006/relationships/slide" Target="slides/slide67.xml"/><Relationship Id="rId81" Type="http://schemas.openxmlformats.org/officeDocument/2006/relationships/slide" Target="slides/slide66.xml"/><Relationship Id="rId1" Type="http://schemas.openxmlformats.org/officeDocument/2006/relationships/theme" Target="theme/theme7.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font" Target="fonts/OpenSans-regular.fntdata"/><Relationship Id="rId4" Type="http://schemas.openxmlformats.org/officeDocument/2006/relationships/slideMaster" Target="slideMasters/slideMaster2.xml"/><Relationship Id="rId148" Type="http://schemas.openxmlformats.org/officeDocument/2006/relationships/font" Target="fonts/OpenSansLight-boldItalic.fntdata"/><Relationship Id="rId9" Type="http://schemas.openxmlformats.org/officeDocument/2006/relationships/slideMaster" Target="slideMasters/slideMaster7.xml"/><Relationship Id="rId143" Type="http://schemas.openxmlformats.org/officeDocument/2006/relationships/font" Target="fonts/HelveticaNeueLight-italic.fntdata"/><Relationship Id="rId142" Type="http://schemas.openxmlformats.org/officeDocument/2006/relationships/font" Target="fonts/HelveticaNeueLight-bold.fntdata"/><Relationship Id="rId141" Type="http://schemas.openxmlformats.org/officeDocument/2006/relationships/font" Target="fonts/HelveticaNeueLight-regular.fntdata"/><Relationship Id="rId140" Type="http://schemas.openxmlformats.org/officeDocument/2006/relationships/font" Target="fonts/OpenSansExtraBold-boldItalic.fntdata"/><Relationship Id="rId5" Type="http://schemas.openxmlformats.org/officeDocument/2006/relationships/slideMaster" Target="slideMasters/slideMaster3.xml"/><Relationship Id="rId147" Type="http://schemas.openxmlformats.org/officeDocument/2006/relationships/font" Target="fonts/OpenSansLight-italic.fntdata"/><Relationship Id="rId6" Type="http://schemas.openxmlformats.org/officeDocument/2006/relationships/slideMaster" Target="slideMasters/slideMaster4.xml"/><Relationship Id="rId146" Type="http://schemas.openxmlformats.org/officeDocument/2006/relationships/font" Target="fonts/OpenSansLight-bold.fntdata"/><Relationship Id="rId7" Type="http://schemas.openxmlformats.org/officeDocument/2006/relationships/slideMaster" Target="slideMasters/slideMaster5.xml"/><Relationship Id="rId145" Type="http://schemas.openxmlformats.org/officeDocument/2006/relationships/font" Target="fonts/OpenSansLight-regular.fntdata"/><Relationship Id="rId8" Type="http://schemas.openxmlformats.org/officeDocument/2006/relationships/slideMaster" Target="slideMasters/slideMaster6.xml"/><Relationship Id="rId144" Type="http://schemas.openxmlformats.org/officeDocument/2006/relationships/font" Target="fonts/HelveticaNeueLight-boldItalic.fntdata"/><Relationship Id="rId73" Type="http://schemas.openxmlformats.org/officeDocument/2006/relationships/slide" Target="slides/slide58.xml"/><Relationship Id="rId72" Type="http://schemas.openxmlformats.org/officeDocument/2006/relationships/slide" Target="slides/slide57.xml"/><Relationship Id="rId75" Type="http://schemas.openxmlformats.org/officeDocument/2006/relationships/slide" Target="slides/slide60.xml"/><Relationship Id="rId74" Type="http://schemas.openxmlformats.org/officeDocument/2006/relationships/slide" Target="slides/slide59.xml"/><Relationship Id="rId77" Type="http://schemas.openxmlformats.org/officeDocument/2006/relationships/slide" Target="slides/slide62.xml"/><Relationship Id="rId76" Type="http://schemas.openxmlformats.org/officeDocument/2006/relationships/slide" Target="slides/slide61.xml"/><Relationship Id="rId79" Type="http://schemas.openxmlformats.org/officeDocument/2006/relationships/slide" Target="slides/slide64.xml"/><Relationship Id="rId78" Type="http://schemas.openxmlformats.org/officeDocument/2006/relationships/slide" Target="slides/slide63.xml"/><Relationship Id="rId71" Type="http://schemas.openxmlformats.org/officeDocument/2006/relationships/slide" Target="slides/slide56.xml"/><Relationship Id="rId70" Type="http://schemas.openxmlformats.org/officeDocument/2006/relationships/slide" Target="slides/slide55.xml"/><Relationship Id="rId139" Type="http://schemas.openxmlformats.org/officeDocument/2006/relationships/font" Target="fonts/OpenSansExtraBold-bold.fntdata"/><Relationship Id="rId138" Type="http://schemas.openxmlformats.org/officeDocument/2006/relationships/font" Target="fonts/OpenSansSemiBold-boldItalic.fntdata"/><Relationship Id="rId137" Type="http://schemas.openxmlformats.org/officeDocument/2006/relationships/font" Target="fonts/OpenSansSemiBold-italic.fntdata"/><Relationship Id="rId132" Type="http://schemas.openxmlformats.org/officeDocument/2006/relationships/slide" Target="slides/slide117.xml"/><Relationship Id="rId131" Type="http://schemas.openxmlformats.org/officeDocument/2006/relationships/slide" Target="slides/slide116.xml"/><Relationship Id="rId130" Type="http://schemas.openxmlformats.org/officeDocument/2006/relationships/slide" Target="slides/slide115.xml"/><Relationship Id="rId136" Type="http://schemas.openxmlformats.org/officeDocument/2006/relationships/font" Target="fonts/OpenSansSemiBold-bold.fntdata"/><Relationship Id="rId135" Type="http://schemas.openxmlformats.org/officeDocument/2006/relationships/font" Target="fonts/OpenSansSemiBold-regular.fntdata"/><Relationship Id="rId134" Type="http://schemas.openxmlformats.org/officeDocument/2006/relationships/slide" Target="slides/slide119.xml"/><Relationship Id="rId133" Type="http://schemas.openxmlformats.org/officeDocument/2006/relationships/slide" Target="slides/slide118.xml"/><Relationship Id="rId62" Type="http://schemas.openxmlformats.org/officeDocument/2006/relationships/slide" Target="slides/slide47.xml"/><Relationship Id="rId61" Type="http://schemas.openxmlformats.org/officeDocument/2006/relationships/slide" Target="slides/slide46.xml"/><Relationship Id="rId64" Type="http://schemas.openxmlformats.org/officeDocument/2006/relationships/slide" Target="slides/slide49.xml"/><Relationship Id="rId63" Type="http://schemas.openxmlformats.org/officeDocument/2006/relationships/slide" Target="slides/slide48.xml"/><Relationship Id="rId66" Type="http://schemas.openxmlformats.org/officeDocument/2006/relationships/slide" Target="slides/slide51.xml"/><Relationship Id="rId65" Type="http://schemas.openxmlformats.org/officeDocument/2006/relationships/slide" Target="slides/slide50.xml"/><Relationship Id="rId68" Type="http://schemas.openxmlformats.org/officeDocument/2006/relationships/slide" Target="slides/slide53.xml"/><Relationship Id="rId67" Type="http://schemas.openxmlformats.org/officeDocument/2006/relationships/slide" Target="slides/slide52.xml"/><Relationship Id="rId60" Type="http://schemas.openxmlformats.org/officeDocument/2006/relationships/slide" Target="slides/slide45.xml"/><Relationship Id="rId69" Type="http://schemas.openxmlformats.org/officeDocument/2006/relationships/slide" Target="slides/slide54.xml"/><Relationship Id="rId51" Type="http://schemas.openxmlformats.org/officeDocument/2006/relationships/slide" Target="slides/slide36.xml"/><Relationship Id="rId50" Type="http://schemas.openxmlformats.org/officeDocument/2006/relationships/slide" Target="slides/slide35.xml"/><Relationship Id="rId53" Type="http://schemas.openxmlformats.org/officeDocument/2006/relationships/slide" Target="slides/slide38.xml"/><Relationship Id="rId52" Type="http://schemas.openxmlformats.org/officeDocument/2006/relationships/slide" Target="slides/slide37.xml"/><Relationship Id="rId55" Type="http://schemas.openxmlformats.org/officeDocument/2006/relationships/slide" Target="slides/slide40.xml"/><Relationship Id="rId54" Type="http://schemas.openxmlformats.org/officeDocument/2006/relationships/slide" Target="slides/slide39.xml"/><Relationship Id="rId57" Type="http://schemas.openxmlformats.org/officeDocument/2006/relationships/slide" Target="slides/slide42.xml"/><Relationship Id="rId56" Type="http://schemas.openxmlformats.org/officeDocument/2006/relationships/slide" Target="slides/slide41.xml"/><Relationship Id="rId59" Type="http://schemas.openxmlformats.org/officeDocument/2006/relationships/slide" Target="slides/slide44.xml"/><Relationship Id="rId58" Type="http://schemas.openxmlformats.org/officeDocument/2006/relationships/slide" Target="slides/slide43.xml"/><Relationship Id="rId152" Type="http://schemas.openxmlformats.org/officeDocument/2006/relationships/font" Target="fonts/OpenSans-boldItalic.fntdata"/><Relationship Id="rId151" Type="http://schemas.openxmlformats.org/officeDocument/2006/relationships/font" Target="fonts/OpenSa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7daff8720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7daff87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425f61a0a3_0_2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425f61a0a3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5" name="Shape 1485"/>
        <p:cNvGrpSpPr/>
        <p:nvPr/>
      </p:nvGrpSpPr>
      <p:grpSpPr>
        <a:xfrm>
          <a:off x="0" y="0"/>
          <a:ext cx="0" cy="0"/>
          <a:chOff x="0" y="0"/>
          <a:chExt cx="0" cy="0"/>
        </a:xfrm>
      </p:grpSpPr>
      <p:sp>
        <p:nvSpPr>
          <p:cNvPr id="1486" name="Google Shape;1486;g481c62b7a5_0_1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481c62b7a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3" name="Shape 1493"/>
        <p:cNvGrpSpPr/>
        <p:nvPr/>
      </p:nvGrpSpPr>
      <p:grpSpPr>
        <a:xfrm>
          <a:off x="0" y="0"/>
          <a:ext cx="0" cy="0"/>
          <a:chOff x="0" y="0"/>
          <a:chExt cx="0" cy="0"/>
        </a:xfrm>
      </p:grpSpPr>
      <p:sp>
        <p:nvSpPr>
          <p:cNvPr id="1494" name="Google Shape;1494;g481c62b7a5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481c62b7a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1" name="Shape 1501"/>
        <p:cNvGrpSpPr/>
        <p:nvPr/>
      </p:nvGrpSpPr>
      <p:grpSpPr>
        <a:xfrm>
          <a:off x="0" y="0"/>
          <a:ext cx="0" cy="0"/>
          <a:chOff x="0" y="0"/>
          <a:chExt cx="0" cy="0"/>
        </a:xfrm>
      </p:grpSpPr>
      <p:sp>
        <p:nvSpPr>
          <p:cNvPr id="1502" name="Google Shape;1502;g481c62b7a5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481c62b7a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As of 2019 February 15, Azure will create a password for you.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0" name="Shape 1510"/>
        <p:cNvGrpSpPr/>
        <p:nvPr/>
      </p:nvGrpSpPr>
      <p:grpSpPr>
        <a:xfrm>
          <a:off x="0" y="0"/>
          <a:ext cx="0" cy="0"/>
          <a:chOff x="0" y="0"/>
          <a:chExt cx="0" cy="0"/>
        </a:xfrm>
      </p:grpSpPr>
      <p:sp>
        <p:nvSpPr>
          <p:cNvPr id="1511" name="Google Shape;1511;g481c62b7a5_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481c62b7a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8" name="Shape 1518"/>
        <p:cNvGrpSpPr/>
        <p:nvPr/>
      </p:nvGrpSpPr>
      <p:grpSpPr>
        <a:xfrm>
          <a:off x="0" y="0"/>
          <a:ext cx="0" cy="0"/>
          <a:chOff x="0" y="0"/>
          <a:chExt cx="0" cy="0"/>
        </a:xfrm>
      </p:grpSpPr>
      <p:sp>
        <p:nvSpPr>
          <p:cNvPr id="1519" name="Google Shape;1519;g43b5db091f_5_1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43b5db091f_5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8" name="Shape 1528"/>
        <p:cNvGrpSpPr/>
        <p:nvPr/>
      </p:nvGrpSpPr>
      <p:grpSpPr>
        <a:xfrm>
          <a:off x="0" y="0"/>
          <a:ext cx="0" cy="0"/>
          <a:chOff x="0" y="0"/>
          <a:chExt cx="0" cy="0"/>
        </a:xfrm>
      </p:grpSpPr>
      <p:sp>
        <p:nvSpPr>
          <p:cNvPr id="1529" name="Google Shape;1529;g4fae2b57b3_1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4fae2b57b3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2" name="Shape 1542"/>
        <p:cNvGrpSpPr/>
        <p:nvPr/>
      </p:nvGrpSpPr>
      <p:grpSpPr>
        <a:xfrm>
          <a:off x="0" y="0"/>
          <a:ext cx="0" cy="0"/>
          <a:chOff x="0" y="0"/>
          <a:chExt cx="0" cy="0"/>
        </a:xfrm>
      </p:grpSpPr>
      <p:sp>
        <p:nvSpPr>
          <p:cNvPr id="1543" name="Google Shape;1543;g4d58c7421532c308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4d58c7421532c30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8" name="Shape 1548"/>
        <p:cNvGrpSpPr/>
        <p:nvPr/>
      </p:nvGrpSpPr>
      <p:grpSpPr>
        <a:xfrm>
          <a:off x="0" y="0"/>
          <a:ext cx="0" cy="0"/>
          <a:chOff x="0" y="0"/>
          <a:chExt cx="0" cy="0"/>
        </a:xfrm>
      </p:grpSpPr>
      <p:sp>
        <p:nvSpPr>
          <p:cNvPr id="1549" name="Google Shape;1549;g481c62b7a5_0_1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481c62b7a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0" name="Shape 1560"/>
        <p:cNvGrpSpPr/>
        <p:nvPr/>
      </p:nvGrpSpPr>
      <p:grpSpPr>
        <a:xfrm>
          <a:off x="0" y="0"/>
          <a:ext cx="0" cy="0"/>
          <a:chOff x="0" y="0"/>
          <a:chExt cx="0" cy="0"/>
        </a:xfrm>
      </p:grpSpPr>
      <p:sp>
        <p:nvSpPr>
          <p:cNvPr id="1561" name="Google Shape;1561;g481c62b7a5_0_1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481c62b7a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9" name="Shape 1569"/>
        <p:cNvGrpSpPr/>
        <p:nvPr/>
      </p:nvGrpSpPr>
      <p:grpSpPr>
        <a:xfrm>
          <a:off x="0" y="0"/>
          <a:ext cx="0" cy="0"/>
          <a:chOff x="0" y="0"/>
          <a:chExt cx="0" cy="0"/>
        </a:xfrm>
      </p:grpSpPr>
      <p:sp>
        <p:nvSpPr>
          <p:cNvPr id="1570" name="Google Shape;1570;g481c62b7a5_0_1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481c62b7a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435e30ba92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435e30ba9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7" name="Shape 1577"/>
        <p:cNvGrpSpPr/>
        <p:nvPr/>
      </p:nvGrpSpPr>
      <p:grpSpPr>
        <a:xfrm>
          <a:off x="0" y="0"/>
          <a:ext cx="0" cy="0"/>
          <a:chOff x="0" y="0"/>
          <a:chExt cx="0" cy="0"/>
        </a:xfrm>
      </p:grpSpPr>
      <p:sp>
        <p:nvSpPr>
          <p:cNvPr id="1578" name="Google Shape;1578;g481c62b7a5_0_1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481c62b7a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prompt is a pop-up in Windows</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6" name="Shape 1586"/>
        <p:cNvGrpSpPr/>
        <p:nvPr/>
      </p:nvGrpSpPr>
      <p:grpSpPr>
        <a:xfrm>
          <a:off x="0" y="0"/>
          <a:ext cx="0" cy="0"/>
          <a:chOff x="0" y="0"/>
          <a:chExt cx="0" cy="0"/>
        </a:xfrm>
      </p:grpSpPr>
      <p:sp>
        <p:nvSpPr>
          <p:cNvPr id="1587" name="Google Shape;1587;g481c62b7a5_0_1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481c62b7a5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 “Azure Deployment </a:t>
            </a:r>
            <a:r>
              <a:rPr i="1" lang="en"/>
              <a:t>Center</a:t>
            </a:r>
            <a:r>
              <a:rPr lang="en"/>
              <a:t>” if you are in the US</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3" name="Shape 1593"/>
        <p:cNvGrpSpPr/>
        <p:nvPr/>
      </p:nvGrpSpPr>
      <p:grpSpPr>
        <a:xfrm>
          <a:off x="0" y="0"/>
          <a:ext cx="0" cy="0"/>
          <a:chOff x="0" y="0"/>
          <a:chExt cx="0" cy="0"/>
        </a:xfrm>
      </p:grpSpPr>
      <p:sp>
        <p:nvSpPr>
          <p:cNvPr id="1594" name="Google Shape;1594;g481c62b7a5_0_1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481c62b7a5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0" name="Shape 1600"/>
        <p:cNvGrpSpPr/>
        <p:nvPr/>
      </p:nvGrpSpPr>
      <p:grpSpPr>
        <a:xfrm>
          <a:off x="0" y="0"/>
          <a:ext cx="0" cy="0"/>
          <a:chOff x="0" y="0"/>
          <a:chExt cx="0" cy="0"/>
        </a:xfrm>
      </p:grpSpPr>
      <p:sp>
        <p:nvSpPr>
          <p:cNvPr id="1601" name="Google Shape;1601;g425f61a0a3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425f61a0a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5" name="Shape 1605"/>
        <p:cNvGrpSpPr/>
        <p:nvPr/>
      </p:nvGrpSpPr>
      <p:grpSpPr>
        <a:xfrm>
          <a:off x="0" y="0"/>
          <a:ext cx="0" cy="0"/>
          <a:chOff x="0" y="0"/>
          <a:chExt cx="0" cy="0"/>
        </a:xfrm>
      </p:grpSpPr>
      <p:sp>
        <p:nvSpPr>
          <p:cNvPr id="1606" name="Google Shape;1606;g425f61a0a3_0_2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425f61a0a3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0" name="Shape 1620"/>
        <p:cNvGrpSpPr/>
        <p:nvPr/>
      </p:nvGrpSpPr>
      <p:grpSpPr>
        <a:xfrm>
          <a:off x="0" y="0"/>
          <a:ext cx="0" cy="0"/>
          <a:chOff x="0" y="0"/>
          <a:chExt cx="0" cy="0"/>
        </a:xfrm>
      </p:grpSpPr>
      <p:sp>
        <p:nvSpPr>
          <p:cNvPr id="1621" name="Google Shape;1621;g425f61a0a3_0_3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425f61a0a3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7" name="Shape 1627"/>
        <p:cNvGrpSpPr/>
        <p:nvPr/>
      </p:nvGrpSpPr>
      <p:grpSpPr>
        <a:xfrm>
          <a:off x="0" y="0"/>
          <a:ext cx="0" cy="0"/>
          <a:chOff x="0" y="0"/>
          <a:chExt cx="0" cy="0"/>
        </a:xfrm>
      </p:grpSpPr>
      <p:sp>
        <p:nvSpPr>
          <p:cNvPr id="1628" name="Google Shape;1628;g425f61a0a3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425f61a0a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2" name="Shape 1632"/>
        <p:cNvGrpSpPr/>
        <p:nvPr/>
      </p:nvGrpSpPr>
      <p:grpSpPr>
        <a:xfrm>
          <a:off x="0" y="0"/>
          <a:ext cx="0" cy="0"/>
          <a:chOff x="0" y="0"/>
          <a:chExt cx="0" cy="0"/>
        </a:xfrm>
      </p:grpSpPr>
      <p:sp>
        <p:nvSpPr>
          <p:cNvPr id="1633" name="Google Shape;1633;g4365f2b52f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4365f2b52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Encourage participants to try these problems on their own.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1" name="Shape 1641"/>
        <p:cNvGrpSpPr/>
        <p:nvPr/>
      </p:nvGrpSpPr>
      <p:grpSpPr>
        <a:xfrm>
          <a:off x="0" y="0"/>
          <a:ext cx="0" cy="0"/>
          <a:chOff x="0" y="0"/>
          <a:chExt cx="0" cy="0"/>
        </a:xfrm>
      </p:grpSpPr>
      <p:sp>
        <p:nvSpPr>
          <p:cNvPr id="1642" name="Google Shape;1642;g47daff8720_0_3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47daff8720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8" name="Shape 1648"/>
        <p:cNvGrpSpPr/>
        <p:nvPr/>
      </p:nvGrpSpPr>
      <p:grpSpPr>
        <a:xfrm>
          <a:off x="0" y="0"/>
          <a:ext cx="0" cy="0"/>
          <a:chOff x="0" y="0"/>
          <a:chExt cx="0" cy="0"/>
        </a:xfrm>
      </p:grpSpPr>
      <p:sp>
        <p:nvSpPr>
          <p:cNvPr id="1649" name="Google Shape;1649;g425f61a0a3_0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425f61a0a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425f61a0a3_0_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425f61a0a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43b5db091f_1_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43b5db091f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Configuring a server is a uniquely painful experience and one it is well worth paying to avoid.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438c393dbc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438c393d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497a53343a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497a5334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425f61a0a3_0_2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425f61a0a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425f61a0a3_0_2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425f61a0a3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427d9495bb_0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427d9495b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435e30ba92_0_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435e30ba9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65b6f519d7_0_0:notes"/>
          <p:cNvSpPr/>
          <p:nvPr>
            <p:ph idx="2" type="sldImg"/>
          </p:nvPr>
        </p:nvSpPr>
        <p:spPr>
          <a:xfrm>
            <a:off x="1143308"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65b6f519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attendees we are going to check them in for the event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Once attendees check in, they will receive an email with the items listed on the slide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Attendees must check-in to get credit for attending this event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Confirm that everyone has checked in by asking participants to give you a signal when they receive the email.</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43b5db091f_5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43b5db091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425f61a0a3_0_2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425f61a0a3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425f61a0a3_0_2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425f61a0a3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427d9495bb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427d9495b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438c393dbc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438c393db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Version control is a way of managing your file changes, without constantly creating copies and renaming your files.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437b44666f_4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437b44666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437b44666f_4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437b44666f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terminal is a way to interact with your computer with typing instead of clicking. It also called a “console” or a “command line” or a “shell”.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terminal is going to look different if you’re on Windows, but the commands will work the same.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4d58c7421532c308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4d58c7421532c30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425f61a0a3_0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425f61a0a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425f61a0a3_0_3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425f61a0a3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Being popular means it’s easy to find resources online and you don’t have to write code for a problem someone else has already solved.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1e145680d1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e145680d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Major League Hacking (MLH) events are meant to bring hackers together so they can learn, build, and share.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participants a brief overview of Major League Hacking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participants they can learn more at http://mlh.io/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Example Talking Points:</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TODO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Through Localhost MLH is rethinking technology education to reflect how hackers actually learn and how fast the industry moves.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Here's some quick facts about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Each year, MLH supports over 65,000 hackers around the world at events they facilitate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Those students create more than 12,000 amazing projects together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MLH is a global organization that empowers hackers in more than 400 cities and growing every day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435e30ba92_0_1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435e30ba92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br>
              <a:rPr lang="en" sz="1400">
                <a:solidFill>
                  <a:schemeClr val="dk1"/>
                </a:solidFill>
                <a:latin typeface="Open Sans"/>
                <a:ea typeface="Open Sans"/>
                <a:cs typeface="Open Sans"/>
                <a:sym typeface="Open Sans"/>
              </a:rPr>
            </a:b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Recommend that they use the stable version if you are asked.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481a76ca94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481a76ca9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4fae2b57b3_1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4fae2b57b3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actually mean “nvm” NOT “npm”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425f61a0a3_0_3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425f61a0a3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435e30ba92_0_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435e30ba9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the actual steps are numbered, while the informational text is not numbered.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435e30ba92_0_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435e30ba9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47daff8720_0_1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47daff872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 is how most computers talk to each other on the web. It has a bunch of “methods”, like “get, post, put”. We’re only going to focus on “get” (get something from ther server) and “post” (post something to the client)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MANY response codes for HTTP. But the most basic ones are:</a:t>
            </a:r>
            <a:endParaRPr/>
          </a:p>
          <a:p>
            <a:pPr indent="-317500" lvl="0" marL="457200" rtl="0" algn="l">
              <a:spcBef>
                <a:spcPts val="0"/>
              </a:spcBef>
              <a:spcAft>
                <a:spcPts val="0"/>
              </a:spcAft>
              <a:buSzPts val="1400"/>
              <a:buChar char="-"/>
            </a:pPr>
            <a:r>
              <a:rPr lang="en"/>
              <a:t>200 → success</a:t>
            </a:r>
            <a:endParaRPr/>
          </a:p>
          <a:p>
            <a:pPr indent="-317500" lvl="0" marL="457200" rtl="0" algn="l">
              <a:spcBef>
                <a:spcPts val="0"/>
              </a:spcBef>
              <a:spcAft>
                <a:spcPts val="0"/>
              </a:spcAft>
              <a:buSzPts val="1400"/>
              <a:buChar char="-"/>
            </a:pPr>
            <a:r>
              <a:rPr lang="en"/>
              <a:t>404</a:t>
            </a:r>
            <a:r>
              <a:rPr lang="en">
                <a:solidFill>
                  <a:schemeClr val="dk1"/>
                </a:solidFill>
              </a:rPr>
              <a:t>→ page not found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403 → you don’t have permission to see that page</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47daff8720_0_1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47daff87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this code is hilariously inconsistent with semi-colons, because they basically don’t matter in JavaScript.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g47daff8720_0_1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47daff872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quotes in this slide are not quotes! They are </a:t>
            </a:r>
            <a:r>
              <a:rPr lang="en"/>
              <a:t>backticks</a:t>
            </a:r>
            <a:r>
              <a:rPr lang="en"/>
              <a:t>!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g43b5db091f_4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43b5db091f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 stands for “change directory”. Note: if you’re on Windows, your back-slashes might be reversed.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1e145680d1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e145680d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43b5db091f_4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43b5db091f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435e30ba92_0_1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435e30ba92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47e3aabbf5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47e3aabb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435e30ba92_0_1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435e30ba9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don’t need to use MongoDB for this application. There’s no reason it’s </a:t>
            </a:r>
            <a:r>
              <a:rPr lang="en"/>
              <a:t>particularly</a:t>
            </a:r>
            <a:r>
              <a:rPr lang="en"/>
              <a:t> suitable for it. However, it’s popular, so it’s what we’re using.</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g435e30ba92_0_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435e30ba9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43b5db091f_5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43b5db091f_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also just open the folder in Visual Studio Code. However, only try this if you’re confused by the other steps.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8" name="Shape 888"/>
        <p:cNvGrpSpPr/>
        <p:nvPr/>
      </p:nvGrpSpPr>
      <p:grpSpPr>
        <a:xfrm>
          <a:off x="0" y="0"/>
          <a:ext cx="0" cy="0"/>
          <a:chOff x="0" y="0"/>
          <a:chExt cx="0" cy="0"/>
        </a:xfrm>
      </p:grpSpPr>
      <p:sp>
        <p:nvSpPr>
          <p:cNvPr id="889" name="Google Shape;889;g425f61a0a3_0_3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425f61a0a3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43b5db091f_5_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43b5db091f_5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8" name="Shape 908"/>
        <p:cNvGrpSpPr/>
        <p:nvPr/>
      </p:nvGrpSpPr>
      <p:grpSpPr>
        <a:xfrm>
          <a:off x="0" y="0"/>
          <a:ext cx="0" cy="0"/>
          <a:chOff x="0" y="0"/>
          <a:chExt cx="0" cy="0"/>
        </a:xfrm>
      </p:grpSpPr>
      <p:sp>
        <p:nvSpPr>
          <p:cNvPr id="909" name="Google Shape;909;g43b5db091f_4_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43b5db091f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Google Shape;916;g43b5db091f_4_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43b5db091f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1d7ca230bb_2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d7ca230b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g4fae2b57b3_1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4fae2b57b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4fae2b57b3_1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4fae2b57b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43b5db091f_4_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43b5db091f_4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Google Shape;948;g425f61a0a3_0_4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425f61a0a3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Google Shape;956;g43b5db091f_5_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43b5db091f_5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425f61a0a3_0_4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425f61a0a3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47daff8720_0_1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47daff872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Google Shape;985;g47daff8720_0_1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47daff872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g47daff8720_0_1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47daff872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Google Shape;1005;g47daff8720_0_1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47daff872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425f61a0a3_0_3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425f61a0a3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back-end, the language really doesn’t matter. Just use whatever you’re comfortable with or whatever your collaborators are using.</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g47daff8720_0_1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47daff872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47daff8720_0_1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47daff872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Google Shape;1038;g4370ba5a82_0_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4370ba5a8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g47daff8720_0_2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47daff8720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43b5db091f_5_1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43b5db091f_5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g435e30ba92_0_2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435e30ba92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g47daff8720_0_2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47daff8720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47daff8720_0_2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47daff8720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Google Shape;1106;g47daff8720_0_2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47daff872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g43b5db091f_5_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43b5db091f_5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6441b6f4f2_0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6441b6f4f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425f61a0a3_0_40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425f61a0a3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4370ba5a82_0_2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4370ba5a82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?wrongPassword=true is a way of passing a parameter to ejs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g4370ba5a82_0_6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4370ba5a82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the terminal is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Google Shape;1181;g438c393dbc_0_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438c393db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6" name="Shape 1186"/>
        <p:cNvGrpSpPr/>
        <p:nvPr/>
      </p:nvGrpSpPr>
      <p:grpSpPr>
        <a:xfrm>
          <a:off x="0" y="0"/>
          <a:ext cx="0" cy="0"/>
          <a:chOff x="0" y="0"/>
          <a:chExt cx="0" cy="0"/>
        </a:xfrm>
      </p:grpSpPr>
      <p:sp>
        <p:nvSpPr>
          <p:cNvPr id="1187" name="Google Shape;1187;g4370ba5a82_0_4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4370ba5a82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4370ba5a82_0_4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4370ba5a82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2" name="Shape 1232"/>
        <p:cNvGrpSpPr/>
        <p:nvPr/>
      </p:nvGrpSpPr>
      <p:grpSpPr>
        <a:xfrm>
          <a:off x="0" y="0"/>
          <a:ext cx="0" cy="0"/>
          <a:chOff x="0" y="0"/>
          <a:chExt cx="0" cy="0"/>
        </a:xfrm>
      </p:grpSpPr>
      <p:sp>
        <p:nvSpPr>
          <p:cNvPr id="1233" name="Google Shape;1233;g4370ba5a82_0_5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4370ba5a82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g4370ba5a82_0_5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4370ba5a82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Google Shape;1280;g47daff8720_0_3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47daff8720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1" name="Shape 1301"/>
        <p:cNvGrpSpPr/>
        <p:nvPr/>
      </p:nvGrpSpPr>
      <p:grpSpPr>
        <a:xfrm>
          <a:off x="0" y="0"/>
          <a:ext cx="0" cy="0"/>
          <a:chOff x="0" y="0"/>
          <a:chExt cx="0" cy="0"/>
        </a:xfrm>
      </p:grpSpPr>
      <p:sp>
        <p:nvSpPr>
          <p:cNvPr id="1302" name="Google Shape;1302;g47daff8720_0_3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47daff8720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47daff8720_0_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47daff872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4" name="Shape 1324"/>
        <p:cNvGrpSpPr/>
        <p:nvPr/>
      </p:nvGrpSpPr>
      <p:grpSpPr>
        <a:xfrm>
          <a:off x="0" y="0"/>
          <a:ext cx="0" cy="0"/>
          <a:chOff x="0" y="0"/>
          <a:chExt cx="0" cy="0"/>
        </a:xfrm>
      </p:grpSpPr>
      <p:sp>
        <p:nvSpPr>
          <p:cNvPr id="1325" name="Google Shape;1325;g4370ba5a82_0_6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4370ba5a82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6" name="Shape 1336"/>
        <p:cNvGrpSpPr/>
        <p:nvPr/>
      </p:nvGrpSpPr>
      <p:grpSpPr>
        <a:xfrm>
          <a:off x="0" y="0"/>
          <a:ext cx="0" cy="0"/>
          <a:chOff x="0" y="0"/>
          <a:chExt cx="0" cy="0"/>
        </a:xfrm>
      </p:grpSpPr>
      <p:sp>
        <p:nvSpPr>
          <p:cNvPr id="1337" name="Google Shape;1337;g435e30ba92_0_4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435e30ba92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3" name="Shape 1343"/>
        <p:cNvGrpSpPr/>
        <p:nvPr/>
      </p:nvGrpSpPr>
      <p:grpSpPr>
        <a:xfrm>
          <a:off x="0" y="0"/>
          <a:ext cx="0" cy="0"/>
          <a:chOff x="0" y="0"/>
          <a:chExt cx="0" cy="0"/>
        </a:xfrm>
      </p:grpSpPr>
      <p:sp>
        <p:nvSpPr>
          <p:cNvPr id="1344" name="Google Shape;1344;g435e30ba92_0_4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435e30ba92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Google Shape;1350;g425f61a0a3_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425f61a0a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4" name="Shape 1354"/>
        <p:cNvGrpSpPr/>
        <p:nvPr/>
      </p:nvGrpSpPr>
      <p:grpSpPr>
        <a:xfrm>
          <a:off x="0" y="0"/>
          <a:ext cx="0" cy="0"/>
          <a:chOff x="0" y="0"/>
          <a:chExt cx="0" cy="0"/>
        </a:xfrm>
      </p:grpSpPr>
      <p:sp>
        <p:nvSpPr>
          <p:cNvPr id="1355" name="Google Shape;1355;g425f61a0a3_0_3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425f61a0a3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takes a lot of steps to get some resources in the cloud configured to run our app. However, this is much easier than setting up your own server. Additionally, even if you really don’t care about most of these settings for your simple app, large companies need these concepts, such as “resource group” and “virtual private network”.</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Google Shape;1365;g438c393dbc_0_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438c393db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Google Shape;1373;g438c393dbc_0_1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438c393db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0" name="Shape 1380"/>
        <p:cNvGrpSpPr/>
        <p:nvPr/>
      </p:nvGrpSpPr>
      <p:grpSpPr>
        <a:xfrm>
          <a:off x="0" y="0"/>
          <a:ext cx="0" cy="0"/>
          <a:chOff x="0" y="0"/>
          <a:chExt cx="0" cy="0"/>
        </a:xfrm>
      </p:grpSpPr>
      <p:sp>
        <p:nvSpPr>
          <p:cNvPr id="1381" name="Google Shape;1381;g438c393dbc_0_1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438c393db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438c393dbc_0_1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438c393db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this step fails with the error “Conflict”, you can click “redeploy” to try again and it should resolve itself.</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438c393dbc_0_1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438c393db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47d38ac99a_4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7d38ac99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6" name="Shape 1406"/>
        <p:cNvGrpSpPr/>
        <p:nvPr/>
      </p:nvGrpSpPr>
      <p:grpSpPr>
        <a:xfrm>
          <a:off x="0" y="0"/>
          <a:ext cx="0" cy="0"/>
          <a:chOff x="0" y="0"/>
          <a:chExt cx="0" cy="0"/>
        </a:xfrm>
      </p:grpSpPr>
      <p:sp>
        <p:nvSpPr>
          <p:cNvPr id="1407" name="Google Shape;1407;g43b5db091f_1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43b5db091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 public app, so we want everyone to access it. If you were deploying something which should only be used by people inside a certain company, you would actually need to configure this.</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4" name="Shape 1414"/>
        <p:cNvGrpSpPr/>
        <p:nvPr/>
      </p:nvGrpSpPr>
      <p:grpSpPr>
        <a:xfrm>
          <a:off x="0" y="0"/>
          <a:ext cx="0" cy="0"/>
          <a:chOff x="0" y="0"/>
          <a:chExt cx="0" cy="0"/>
        </a:xfrm>
      </p:grpSpPr>
      <p:sp>
        <p:nvSpPr>
          <p:cNvPr id="1415" name="Google Shape;1415;g4fae2b57b3_1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4fae2b57b3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0" name="Shape 1420"/>
        <p:cNvGrpSpPr/>
        <p:nvPr/>
      </p:nvGrpSpPr>
      <p:grpSpPr>
        <a:xfrm>
          <a:off x="0" y="0"/>
          <a:ext cx="0" cy="0"/>
          <a:chOff x="0" y="0"/>
          <a:chExt cx="0" cy="0"/>
        </a:xfrm>
      </p:grpSpPr>
      <p:sp>
        <p:nvSpPr>
          <p:cNvPr id="1421" name="Google Shape;1421;g481a76ca94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481a76ca9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8" name="Shape 1428"/>
        <p:cNvGrpSpPr/>
        <p:nvPr/>
      </p:nvGrpSpPr>
      <p:grpSpPr>
        <a:xfrm>
          <a:off x="0" y="0"/>
          <a:ext cx="0" cy="0"/>
          <a:chOff x="0" y="0"/>
          <a:chExt cx="0" cy="0"/>
        </a:xfrm>
      </p:grpSpPr>
      <p:sp>
        <p:nvSpPr>
          <p:cNvPr id="1429" name="Google Shape;1429;g481a76ca94_2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481a76ca94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6" name="Shape 1436"/>
        <p:cNvGrpSpPr/>
        <p:nvPr/>
      </p:nvGrpSpPr>
      <p:grpSpPr>
        <a:xfrm>
          <a:off x="0" y="0"/>
          <a:ext cx="0" cy="0"/>
          <a:chOff x="0" y="0"/>
          <a:chExt cx="0" cy="0"/>
        </a:xfrm>
      </p:grpSpPr>
      <p:sp>
        <p:nvSpPr>
          <p:cNvPr id="1437" name="Google Shape;1437;g481a76ca94_2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481a76ca94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Google Shape;1446;g4fae2b57b3_4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4fae2b57b3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1" name="Shape 1451"/>
        <p:cNvGrpSpPr/>
        <p:nvPr/>
      </p:nvGrpSpPr>
      <p:grpSpPr>
        <a:xfrm>
          <a:off x="0" y="0"/>
          <a:ext cx="0" cy="0"/>
          <a:chOff x="0" y="0"/>
          <a:chExt cx="0" cy="0"/>
        </a:xfrm>
      </p:grpSpPr>
      <p:sp>
        <p:nvSpPr>
          <p:cNvPr id="1452" name="Google Shape;1452;g438c393dbc_0_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438c393db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3" name="Shape 1463"/>
        <p:cNvGrpSpPr/>
        <p:nvPr/>
      </p:nvGrpSpPr>
      <p:grpSpPr>
        <a:xfrm>
          <a:off x="0" y="0"/>
          <a:ext cx="0" cy="0"/>
          <a:chOff x="0" y="0"/>
          <a:chExt cx="0" cy="0"/>
        </a:xfrm>
      </p:grpSpPr>
      <p:sp>
        <p:nvSpPr>
          <p:cNvPr id="1464" name="Google Shape;1464;g4210867db8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4210867db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1" name="Shape 1471"/>
        <p:cNvGrpSpPr/>
        <p:nvPr/>
      </p:nvGrpSpPr>
      <p:grpSpPr>
        <a:xfrm>
          <a:off x="0" y="0"/>
          <a:ext cx="0" cy="0"/>
          <a:chOff x="0" y="0"/>
          <a:chExt cx="0" cy="0"/>
        </a:xfrm>
      </p:grpSpPr>
      <p:sp>
        <p:nvSpPr>
          <p:cNvPr id="1472" name="Google Shape;1472;g481c62b7a5_0_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481c62b7a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7" name="Shape 1477"/>
        <p:cNvGrpSpPr/>
        <p:nvPr/>
      </p:nvGrpSpPr>
      <p:grpSpPr>
        <a:xfrm>
          <a:off x="0" y="0"/>
          <a:ext cx="0" cy="0"/>
          <a:chOff x="0" y="0"/>
          <a:chExt cx="0" cy="0"/>
        </a:xfrm>
      </p:grpSpPr>
      <p:sp>
        <p:nvSpPr>
          <p:cNvPr id="1478" name="Google Shape;1478;g481c62b7a5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481c62b7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Yeah, the app name is a bit weird, but bear with us.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 Id="rId3" Type="http://schemas.openxmlformats.org/officeDocument/2006/relationships/image" Target="../media/image26.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 Id="rId3"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 Id="rId3" Type="http://schemas.openxmlformats.org/officeDocument/2006/relationships/image" Target="../media/image16.png"/><Relationship Id="rId4"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4.png"/><Relationship Id="rId3"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png"/><Relationship Id="rId3"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png"/><Relationship Id="rId3"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png"/><Relationship Id="rId3"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jpg"/><Relationship Id="rId3"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png"/><Relationship Id="rId3"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3.png"/><Relationship Id="rId3" Type="http://schemas.openxmlformats.org/officeDocument/2006/relationships/image" Target="../media/image2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png"/><Relationship Id="rId3"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8.jpg"/><Relationship Id="rId3" Type="http://schemas.openxmlformats.org/officeDocument/2006/relationships/image" Target="../media/image2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1.png"/><Relationship Id="rId3" Type="http://schemas.openxmlformats.org/officeDocument/2006/relationships/image" Target="../media/image9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3.jpg"/><Relationship Id="rId3" Type="http://schemas.openxmlformats.org/officeDocument/2006/relationships/image" Target="../media/image3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2.png"/><Relationship Id="rId3" Type="http://schemas.openxmlformats.org/officeDocument/2006/relationships/image" Target="../media/image9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2.png"/><Relationship Id="rId3" Type="http://schemas.openxmlformats.org/officeDocument/2006/relationships/image" Target="../media/image9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2.png"/><Relationship Id="rId3" Type="http://schemas.openxmlformats.org/officeDocument/2006/relationships/image" Target="../media/image9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42.png"/><Relationship Id="rId3" Type="http://schemas.openxmlformats.org/officeDocument/2006/relationships/image" Target="../media/image7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 name="Shape 6"/>
        <p:cNvGrpSpPr/>
        <p:nvPr/>
      </p:nvGrpSpPr>
      <p:grpSpPr>
        <a:xfrm>
          <a:off x="0" y="0"/>
          <a:ext cx="0" cy="0"/>
          <a:chOff x="0" y="0"/>
          <a:chExt cx="0" cy="0"/>
        </a:xfrm>
      </p:grpSpPr>
      <p:sp>
        <p:nvSpPr>
          <p:cNvPr id="7" name="Google Shape;7;p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8" name="Google Shape;8;p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9" name="Google Shape;9;p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 name="Google Shape;10;p2"/>
          <p:cNvSpPr txBox="1"/>
          <p:nvPr/>
        </p:nvSpPr>
        <p:spPr>
          <a:xfrm>
            <a:off x="4139850" y="91900"/>
            <a:ext cx="49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and Deploy Node.js Apps with Microsoft Azure</a:t>
            </a:r>
            <a:endParaRPr b="1">
              <a:solidFill>
                <a:srgbClr val="EAEAEA"/>
              </a:solidFill>
              <a:latin typeface="Open Sans"/>
              <a:ea typeface="Open Sans"/>
              <a:cs typeface="Open Sans"/>
              <a:sym typeface="Open Sans"/>
            </a:endParaRPr>
          </a:p>
        </p:txBody>
      </p:sp>
      <p:sp>
        <p:nvSpPr>
          <p:cNvPr id="11" name="Google Shape;11;p2"/>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12" name="Google Shape;12;p2"/>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13" name="Google Shape;13;p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74" name="Shape 74"/>
        <p:cNvGrpSpPr/>
        <p:nvPr/>
      </p:nvGrpSpPr>
      <p:grpSpPr>
        <a:xfrm>
          <a:off x="0" y="0"/>
          <a:ext cx="0" cy="0"/>
          <a:chOff x="0" y="0"/>
          <a:chExt cx="0" cy="0"/>
        </a:xfrm>
      </p:grpSpPr>
      <p:sp>
        <p:nvSpPr>
          <p:cNvPr id="75" name="Google Shape;75;p1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8" name="Shape 78"/>
        <p:cNvGrpSpPr/>
        <p:nvPr/>
      </p:nvGrpSpPr>
      <p:grpSpPr>
        <a:xfrm>
          <a:off x="0" y="0"/>
          <a:ext cx="0" cy="0"/>
          <a:chOff x="0" y="0"/>
          <a:chExt cx="0" cy="0"/>
        </a:xfrm>
      </p:grpSpPr>
      <p:sp>
        <p:nvSpPr>
          <p:cNvPr id="79" name="Google Shape;79;p14"/>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81" name="Google Shape;81;p1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82" name="Google Shape;82;p1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83" name="Google Shape;83;p14"/>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84" name="Google Shape;84;p14"/>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85" name="Google Shape;85;p14"/>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86" name="Shape 86"/>
        <p:cNvGrpSpPr/>
        <p:nvPr/>
      </p:nvGrpSpPr>
      <p:grpSpPr>
        <a:xfrm>
          <a:off x="0" y="0"/>
          <a:ext cx="0" cy="0"/>
          <a:chOff x="0" y="0"/>
          <a:chExt cx="0" cy="0"/>
        </a:xfrm>
      </p:grpSpPr>
      <p:sp>
        <p:nvSpPr>
          <p:cNvPr id="87" name="Google Shape;87;p15"/>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1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89" name="Google Shape;89;p1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90" name="Google Shape;90;p15"/>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5"/>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pic>
        <p:nvPicPr>
          <p:cNvPr id="92" name="Google Shape;92;p1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93" name="Google Shape;93;p15"/>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94" name="Google Shape;94;p15"/>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95" name="Google Shape;95;p15"/>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96" name="Shape 96"/>
        <p:cNvGrpSpPr/>
        <p:nvPr/>
      </p:nvGrpSpPr>
      <p:grpSpPr>
        <a:xfrm>
          <a:off x="0" y="0"/>
          <a:ext cx="0" cy="0"/>
          <a:chOff x="0" y="0"/>
          <a:chExt cx="0" cy="0"/>
        </a:xfrm>
      </p:grpSpPr>
      <p:sp>
        <p:nvSpPr>
          <p:cNvPr id="97" name="Google Shape;97;p16"/>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99" name="Google Shape;99;p16"/>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100" name="Google Shape;100;p16"/>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pestañale of Contents</a:t>
            </a:r>
            <a:endParaRPr b="1" sz="5200">
              <a:latin typeface="Open Sans"/>
              <a:ea typeface="Open Sans"/>
              <a:cs typeface="Open Sans"/>
              <a:sym typeface="Open Sans"/>
            </a:endParaRPr>
          </a:p>
        </p:txBody>
      </p:sp>
      <p:sp>
        <p:nvSpPr>
          <p:cNvPr id="101" name="Google Shape;101;p16"/>
          <p:cNvSpPr txBox="1"/>
          <p:nvPr/>
        </p:nvSpPr>
        <p:spPr>
          <a:xfrm>
            <a:off x="1775375" y="2289575"/>
            <a:ext cx="5707500" cy="29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 to Dapestañaases &amp; CockroachDB</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Start your first CockroachDB Cluster</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Scale an App </a:t>
            </a:r>
            <a:r>
              <a:rPr lang="en" sz="2400">
                <a:solidFill>
                  <a:schemeClr val="dk1"/>
                </a:solidFill>
                <a:latin typeface="Open Sans"/>
                <a:ea typeface="Open Sans"/>
                <a:cs typeface="Open Sans"/>
                <a:sym typeface="Open Sans"/>
              </a:rPr>
              <a:t>with CockroachDB</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102" name="Google Shape;102;p1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3" name="Google Shape;103;p16"/>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104" name="Google Shape;104;p16"/>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105" name="Google Shape;105;p16"/>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06" name="Shape 106"/>
        <p:cNvGrpSpPr/>
        <p:nvPr/>
      </p:nvGrpSpPr>
      <p:grpSpPr>
        <a:xfrm>
          <a:off x="0" y="0"/>
          <a:ext cx="0" cy="0"/>
          <a:chOff x="0" y="0"/>
          <a:chExt cx="0" cy="0"/>
        </a:xfrm>
      </p:grpSpPr>
      <p:pic>
        <p:nvPicPr>
          <p:cNvPr id="107" name="Google Shape;107;p17"/>
          <p:cNvPicPr preferRelativeResize="0"/>
          <p:nvPr/>
        </p:nvPicPr>
        <p:blipFill rotWithShape="1">
          <a:blip r:embed="rId2">
            <a:alphaModFix/>
          </a:blip>
          <a:srcRect b="0" l="4530" r="3944" t="0"/>
          <a:stretch/>
        </p:blipFill>
        <p:spPr>
          <a:xfrm>
            <a:off x="-29997" y="-38100"/>
            <a:ext cx="9203975" cy="6934201"/>
          </a:xfrm>
          <a:prstGeom prst="rect">
            <a:avLst/>
          </a:prstGeom>
          <a:noFill/>
          <a:ln>
            <a:noFill/>
          </a:ln>
        </p:spPr>
      </p:pic>
      <p:sp>
        <p:nvSpPr>
          <p:cNvPr id="108" name="Google Shape;108;p17"/>
          <p:cNvSpPr/>
          <p:nvPr/>
        </p:nvSpPr>
        <p:spPr>
          <a:xfrm>
            <a:off x="-30000" y="-38100"/>
            <a:ext cx="9204000" cy="6934200"/>
          </a:xfrm>
          <a:prstGeom prst="rect">
            <a:avLst/>
          </a:prstGeom>
          <a:solidFill>
            <a:srgbClr val="353535">
              <a:alpha val="53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txBox="1"/>
          <p:nvPr/>
        </p:nvSpPr>
        <p:spPr>
          <a:xfrm>
            <a:off x="700638" y="2730250"/>
            <a:ext cx="7742700" cy="19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300">
                <a:solidFill>
                  <a:srgbClr val="EAEAEA"/>
                </a:solidFill>
                <a:latin typeface="Open Sans"/>
                <a:ea typeface="Open Sans"/>
                <a:cs typeface="Open Sans"/>
                <a:sym typeface="Open Sans"/>
              </a:rPr>
              <a:t>Building Scalable Apps </a:t>
            </a:r>
            <a:endParaRPr b="1" sz="5300">
              <a:solidFill>
                <a:srgbClr val="EAEAEA"/>
              </a:solidFill>
              <a:latin typeface="Open Sans"/>
              <a:ea typeface="Open Sans"/>
              <a:cs typeface="Open Sans"/>
              <a:sym typeface="Open Sans"/>
            </a:endParaRPr>
          </a:p>
          <a:p>
            <a:pPr indent="0" lvl="0" marL="0" rtl="0" algn="ctr">
              <a:spcBef>
                <a:spcPts val="0"/>
              </a:spcBef>
              <a:spcAft>
                <a:spcPts val="0"/>
              </a:spcAft>
              <a:buNone/>
            </a:pPr>
            <a:r>
              <a:rPr b="1" lang="en" sz="5300">
                <a:solidFill>
                  <a:srgbClr val="EAEAEA"/>
                </a:solidFill>
                <a:latin typeface="Open Sans"/>
                <a:ea typeface="Open Sans"/>
                <a:cs typeface="Open Sans"/>
                <a:sym typeface="Open Sans"/>
              </a:rPr>
              <a:t>with CockroachDB</a:t>
            </a:r>
            <a:endParaRPr b="1" sz="5300">
              <a:solidFill>
                <a:srgbClr val="EAEAEA"/>
              </a:solidFill>
              <a:latin typeface="Open Sans"/>
              <a:ea typeface="Open Sans"/>
              <a:cs typeface="Open Sans"/>
              <a:sym typeface="Open Sans"/>
            </a:endParaRPr>
          </a:p>
        </p:txBody>
      </p:sp>
      <p:sp>
        <p:nvSpPr>
          <p:cNvPr id="110" name="Google Shape;110;p17"/>
          <p:cNvSpPr/>
          <p:nvPr/>
        </p:nvSpPr>
        <p:spPr>
          <a:xfrm>
            <a:off x="3863100" y="2370372"/>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111" name="Google Shape;111;p17"/>
          <p:cNvPicPr preferRelativeResize="0"/>
          <p:nvPr/>
        </p:nvPicPr>
        <p:blipFill>
          <a:blip r:embed="rId3">
            <a:alphaModFix/>
          </a:blip>
          <a:stretch>
            <a:fillRect/>
          </a:stretch>
        </p:blipFill>
        <p:spPr>
          <a:xfrm>
            <a:off x="152400" y="91875"/>
            <a:ext cx="1615275" cy="345675"/>
          </a:xfrm>
          <a:prstGeom prst="rect">
            <a:avLst/>
          </a:prstGeom>
          <a:noFill/>
          <a:ln>
            <a:noFill/>
          </a:ln>
        </p:spPr>
      </p:pic>
      <p:pic>
        <p:nvPicPr>
          <p:cNvPr id="112" name="Google Shape;112;p17"/>
          <p:cNvPicPr preferRelativeResize="0"/>
          <p:nvPr/>
        </p:nvPicPr>
        <p:blipFill>
          <a:blip r:embed="rId4">
            <a:alphaModFix/>
          </a:blip>
          <a:stretch>
            <a:fillRect/>
          </a:stretch>
        </p:blipFill>
        <p:spPr>
          <a:xfrm>
            <a:off x="2048523" y="123598"/>
            <a:ext cx="295525" cy="295525"/>
          </a:xfrm>
          <a:prstGeom prst="rect">
            <a:avLst/>
          </a:prstGeom>
          <a:noFill/>
          <a:ln>
            <a:noFill/>
          </a:ln>
        </p:spPr>
      </p:pic>
      <p:sp>
        <p:nvSpPr>
          <p:cNvPr id="113" name="Google Shape;113;p17"/>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14" name="Google Shape;114;p1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15" name="Shape 115"/>
        <p:cNvGrpSpPr/>
        <p:nvPr/>
      </p:nvGrpSpPr>
      <p:grpSpPr>
        <a:xfrm>
          <a:off x="0" y="0"/>
          <a:ext cx="0" cy="0"/>
          <a:chOff x="0" y="0"/>
          <a:chExt cx="0" cy="0"/>
        </a:xfrm>
      </p:grpSpPr>
      <p:sp>
        <p:nvSpPr>
          <p:cNvPr id="116" name="Google Shape;116;p18"/>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8" name="Shape 118"/>
        <p:cNvGrpSpPr/>
        <p:nvPr/>
      </p:nvGrpSpPr>
      <p:grpSpPr>
        <a:xfrm>
          <a:off x="0" y="0"/>
          <a:ext cx="0" cy="0"/>
          <a:chOff x="0" y="0"/>
          <a:chExt cx="0" cy="0"/>
        </a:xfrm>
      </p:grpSpPr>
      <p:sp>
        <p:nvSpPr>
          <p:cNvPr id="119" name="Google Shape;119;p20"/>
          <p:cNvSpPr txBox="1"/>
          <p:nvPr>
            <p:ph idx="12" type="sldNum"/>
          </p:nvPr>
        </p:nvSpPr>
        <p:spPr>
          <a:xfrm>
            <a:off x="8596483" y="6333297"/>
            <a:ext cx="548700" cy="524700"/>
          </a:xfrm>
          <a:prstGeom prst="rect">
            <a:avLst/>
          </a:prstGeom>
          <a:noFill/>
          <a:ln>
            <a:noFill/>
          </a:ln>
        </p:spPr>
        <p:txBody>
          <a:bodyPr anchorCtr="0" anchor="ctr" bIns="91425" lIns="91425" spcFirstLastPara="1" rIns="91425" wrap="square" tIns="91425">
            <a:noAutofit/>
          </a:bodyPr>
          <a:lstStyle>
            <a:lvl1pPr lvl="0" rtl="0" algn="ctr">
              <a:buNone/>
              <a:defRPr sz="1000">
                <a:latin typeface="Open Sans"/>
                <a:ea typeface="Open Sans"/>
                <a:cs typeface="Open Sans"/>
                <a:sym typeface="Open Sans"/>
              </a:defRPr>
            </a:lvl1pPr>
            <a:lvl2pPr lvl="1" rtl="0" algn="ctr">
              <a:buNone/>
              <a:defRPr sz="1000">
                <a:latin typeface="Open Sans"/>
                <a:ea typeface="Open Sans"/>
                <a:cs typeface="Open Sans"/>
                <a:sym typeface="Open Sans"/>
              </a:defRPr>
            </a:lvl2pPr>
            <a:lvl3pPr lvl="2" rtl="0" algn="ctr">
              <a:buNone/>
              <a:defRPr sz="1000">
                <a:latin typeface="Open Sans"/>
                <a:ea typeface="Open Sans"/>
                <a:cs typeface="Open Sans"/>
                <a:sym typeface="Open Sans"/>
              </a:defRPr>
            </a:lvl3pPr>
            <a:lvl4pPr lvl="3" rtl="0" algn="ctr">
              <a:buNone/>
              <a:defRPr sz="1000">
                <a:latin typeface="Open Sans"/>
                <a:ea typeface="Open Sans"/>
                <a:cs typeface="Open Sans"/>
                <a:sym typeface="Open Sans"/>
              </a:defRPr>
            </a:lvl4pPr>
            <a:lvl5pPr lvl="4" rtl="0" algn="ctr">
              <a:buNone/>
              <a:defRPr sz="1000">
                <a:latin typeface="Open Sans"/>
                <a:ea typeface="Open Sans"/>
                <a:cs typeface="Open Sans"/>
                <a:sym typeface="Open Sans"/>
              </a:defRPr>
            </a:lvl5pPr>
            <a:lvl6pPr lvl="5" rtl="0" algn="ctr">
              <a:buNone/>
              <a:defRPr sz="1000">
                <a:latin typeface="Open Sans"/>
                <a:ea typeface="Open Sans"/>
                <a:cs typeface="Open Sans"/>
                <a:sym typeface="Open Sans"/>
              </a:defRPr>
            </a:lvl6pPr>
            <a:lvl7pPr lvl="6" rtl="0" algn="ctr">
              <a:buNone/>
              <a:defRPr sz="1000">
                <a:latin typeface="Open Sans"/>
                <a:ea typeface="Open Sans"/>
                <a:cs typeface="Open Sans"/>
                <a:sym typeface="Open Sans"/>
              </a:defRPr>
            </a:lvl7pPr>
            <a:lvl8pPr lvl="7" rtl="0" algn="ctr">
              <a:buNone/>
              <a:defRPr sz="1000">
                <a:latin typeface="Open Sans"/>
                <a:ea typeface="Open Sans"/>
                <a:cs typeface="Open Sans"/>
                <a:sym typeface="Open Sans"/>
              </a:defRPr>
            </a:lvl8pPr>
            <a:lvl9pPr lvl="8" rtl="0" algn="ctr">
              <a:buNone/>
              <a:defRPr sz="1000">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
        <p:nvSpPr>
          <p:cNvPr id="120" name="Google Shape;120;p2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21" name="Google Shape;121;p2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22" name="Google Shape;122;p2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23" name="Google Shape;123;p20"/>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Slack Apps</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24" name="Shape 124"/>
        <p:cNvGrpSpPr/>
        <p:nvPr/>
      </p:nvGrpSpPr>
      <p:grpSpPr>
        <a:xfrm>
          <a:off x="0" y="0"/>
          <a:ext cx="0" cy="0"/>
          <a:chOff x="0" y="0"/>
          <a:chExt cx="0" cy="0"/>
        </a:xfrm>
      </p:grpSpPr>
      <p:sp>
        <p:nvSpPr>
          <p:cNvPr id="125" name="Google Shape;125;p2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26" name="Google Shape;126;p21"/>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27" name="Google Shape;127;p21"/>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28" name="Google Shape;128;p21"/>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 name="Google Shape;129;p21"/>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130" name="Google Shape;130;p21"/>
          <p:cNvSpPr txBox="1"/>
          <p:nvPr/>
        </p:nvSpPr>
        <p:spPr>
          <a:xfrm>
            <a:off x="4024600" y="91900"/>
            <a:ext cx="50664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Build and Deploy Node.js Apps with Microsoft Azure</a:t>
            </a:r>
            <a:endParaRPr b="1">
              <a:solidFill>
                <a:srgbClr val="EAEAEA"/>
              </a:solidFill>
              <a:latin typeface="Open Sans"/>
              <a:ea typeface="Open Sans"/>
              <a:cs typeface="Open Sans"/>
              <a:sym typeface="Open Sans"/>
            </a:endParaRPr>
          </a:p>
        </p:txBody>
      </p:sp>
      <p:sp>
        <p:nvSpPr>
          <p:cNvPr id="131" name="Google Shape;131;p21"/>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132" name="Google Shape;132;p21"/>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133" name="Google Shape;133;p21"/>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134" name="Shape 134"/>
        <p:cNvGrpSpPr/>
        <p:nvPr/>
      </p:nvGrpSpPr>
      <p:grpSpPr>
        <a:xfrm>
          <a:off x="0" y="0"/>
          <a:ext cx="0" cy="0"/>
          <a:chOff x="0" y="0"/>
          <a:chExt cx="0" cy="0"/>
        </a:xfrm>
      </p:grpSpPr>
      <p:sp>
        <p:nvSpPr>
          <p:cNvPr id="135" name="Google Shape;135;p2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36" name="Google Shape;136;p2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37" name="Google Shape;137;p2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38" name="Google Shape;138;p22"/>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Build Slack Apps</a:t>
            </a:r>
            <a:endParaRPr b="1">
              <a:solidFill>
                <a:srgbClr val="EAEAEA"/>
              </a:solidFill>
              <a:latin typeface="Open Sans"/>
              <a:ea typeface="Open Sans"/>
              <a:cs typeface="Open Sans"/>
              <a:sym typeface="Open Sans"/>
            </a:endParaRPr>
          </a:p>
        </p:txBody>
      </p:sp>
      <p:sp>
        <p:nvSpPr>
          <p:cNvPr id="139" name="Google Shape;139;p22"/>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140" name="Google Shape;140;p22"/>
          <p:cNvSpPr txBox="1"/>
          <p:nvPr/>
        </p:nvSpPr>
        <p:spPr>
          <a:xfrm>
            <a:off x="1029975" y="2048950"/>
            <a:ext cx="7209900" cy="2929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Apps for Slack</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Create the App and Set Up Your Environment </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the Code and Try the App</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141" name="Google Shape;141;p2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142" name="Google Shape;142;p22"/>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143" name="Google Shape;143;p22"/>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44" name="Shape 144"/>
        <p:cNvGrpSpPr/>
        <p:nvPr/>
      </p:nvGrpSpPr>
      <p:grpSpPr>
        <a:xfrm>
          <a:off x="0" y="0"/>
          <a:ext cx="0" cy="0"/>
          <a:chOff x="0" y="0"/>
          <a:chExt cx="0" cy="0"/>
        </a:xfrm>
      </p:grpSpPr>
      <p:pic>
        <p:nvPicPr>
          <p:cNvPr id="145" name="Google Shape;145;p23"/>
          <p:cNvPicPr preferRelativeResize="0"/>
          <p:nvPr/>
        </p:nvPicPr>
        <p:blipFill rotWithShape="1">
          <a:blip r:embed="rId2">
            <a:alphaModFix/>
          </a:blip>
          <a:srcRect b="0" l="15690" r="0" t="0"/>
          <a:stretch/>
        </p:blipFill>
        <p:spPr>
          <a:xfrm>
            <a:off x="0" y="0"/>
            <a:ext cx="9143999" cy="6858001"/>
          </a:xfrm>
          <a:prstGeom prst="rect">
            <a:avLst/>
          </a:prstGeom>
          <a:noFill/>
          <a:ln>
            <a:noFill/>
          </a:ln>
        </p:spPr>
      </p:pic>
      <p:sp>
        <p:nvSpPr>
          <p:cNvPr id="146" name="Google Shape;146;p23"/>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3"/>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148" name="Google Shape;148;p23"/>
          <p:cNvSpPr txBox="1"/>
          <p:nvPr/>
        </p:nvSpPr>
        <p:spPr>
          <a:xfrm>
            <a:off x="986250" y="2267797"/>
            <a:ext cx="7171500" cy="28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Build Slack Apps</a:t>
            </a:r>
            <a:endParaRPr b="1" sz="72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b="1" sz="7200">
              <a:solidFill>
                <a:srgbClr val="EAEAEA"/>
              </a:solidFill>
              <a:latin typeface="Open Sans"/>
              <a:ea typeface="Open Sans"/>
              <a:cs typeface="Open Sans"/>
              <a:sym typeface="Open Sans"/>
            </a:endParaRPr>
          </a:p>
        </p:txBody>
      </p:sp>
      <p:sp>
        <p:nvSpPr>
          <p:cNvPr id="149" name="Google Shape;149;p23"/>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4" name="Shape 14"/>
        <p:cNvGrpSpPr/>
        <p:nvPr/>
      </p:nvGrpSpPr>
      <p:grpSpPr>
        <a:xfrm>
          <a:off x="0" y="0"/>
          <a:ext cx="0" cy="0"/>
          <a:chOff x="0" y="0"/>
          <a:chExt cx="0" cy="0"/>
        </a:xfrm>
      </p:grpSpPr>
      <p:sp>
        <p:nvSpPr>
          <p:cNvPr id="15" name="Google Shape;15;p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6" name="Google Shape;16;p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7" name="Google Shape;17;p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8" name="Google Shape;18;p3"/>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Web Dev with Node.js On Azure</a:t>
            </a:r>
            <a:endParaRPr b="1">
              <a:solidFill>
                <a:srgbClr val="EAEAEA"/>
              </a:solidFill>
              <a:latin typeface="Open Sans"/>
              <a:ea typeface="Open Sans"/>
              <a:cs typeface="Open Sans"/>
              <a:sym typeface="Open Sans"/>
            </a:endParaRPr>
          </a:p>
        </p:txBody>
      </p:sp>
      <p:sp>
        <p:nvSpPr>
          <p:cNvPr id="19" name="Google Shape;19;p3"/>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None/>
              <a:defRPr b="1" sz="3600">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0" name="Google Shape;20;p3"/>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SzPts val="1800"/>
              <a:buFont typeface="Open Sans"/>
              <a:buChar char="●"/>
              <a:defRPr sz="1800">
                <a:latin typeface="Open Sans"/>
                <a:ea typeface="Open Sans"/>
                <a:cs typeface="Open Sans"/>
                <a:sym typeface="Open Sans"/>
              </a:defRPr>
            </a:lvl1pPr>
            <a:lvl2pPr indent="-342900" lvl="1" marL="914400">
              <a:spcBef>
                <a:spcPts val="0"/>
              </a:spcBef>
              <a:spcAft>
                <a:spcPts val="0"/>
              </a:spcAft>
              <a:buSzPts val="1800"/>
              <a:buFont typeface="Open Sans"/>
              <a:buChar char="○"/>
              <a:defRPr sz="1800">
                <a:latin typeface="Open Sans"/>
                <a:ea typeface="Open Sans"/>
                <a:cs typeface="Open Sans"/>
                <a:sym typeface="Open Sans"/>
              </a:defRPr>
            </a:lvl2pPr>
            <a:lvl3pPr indent="-342900" lvl="2" marL="1371600">
              <a:spcBef>
                <a:spcPts val="0"/>
              </a:spcBef>
              <a:spcAft>
                <a:spcPts val="0"/>
              </a:spcAft>
              <a:buSzPts val="1800"/>
              <a:buFont typeface="Open Sans"/>
              <a:buChar char="■"/>
              <a:defRPr sz="1800">
                <a:latin typeface="Open Sans"/>
                <a:ea typeface="Open Sans"/>
                <a:cs typeface="Open Sans"/>
                <a:sym typeface="Open Sans"/>
              </a:defRPr>
            </a:lvl3pPr>
            <a:lvl4pPr indent="-342900" lvl="3" marL="1828800">
              <a:spcBef>
                <a:spcPts val="0"/>
              </a:spcBef>
              <a:spcAft>
                <a:spcPts val="0"/>
              </a:spcAft>
              <a:buSzPts val="1800"/>
              <a:buFont typeface="Open Sans"/>
              <a:buChar char="●"/>
              <a:defRPr sz="1800">
                <a:latin typeface="Open Sans"/>
                <a:ea typeface="Open Sans"/>
                <a:cs typeface="Open Sans"/>
                <a:sym typeface="Open Sans"/>
              </a:defRPr>
            </a:lvl4pPr>
            <a:lvl5pPr indent="-342900" lvl="4" marL="2286000">
              <a:spcBef>
                <a:spcPts val="0"/>
              </a:spcBef>
              <a:spcAft>
                <a:spcPts val="0"/>
              </a:spcAft>
              <a:buSzPts val="1800"/>
              <a:buFont typeface="Open Sans"/>
              <a:buChar char="○"/>
              <a:defRPr sz="1800">
                <a:latin typeface="Open Sans"/>
                <a:ea typeface="Open Sans"/>
                <a:cs typeface="Open Sans"/>
                <a:sym typeface="Open Sans"/>
              </a:defRPr>
            </a:lvl5pPr>
            <a:lvl6pPr indent="-342900" lvl="5" marL="2743200">
              <a:spcBef>
                <a:spcPts val="0"/>
              </a:spcBef>
              <a:spcAft>
                <a:spcPts val="0"/>
              </a:spcAft>
              <a:buSzPts val="1800"/>
              <a:buFont typeface="Open Sans"/>
              <a:buChar char="■"/>
              <a:defRPr sz="1800">
                <a:latin typeface="Open Sans"/>
                <a:ea typeface="Open Sans"/>
                <a:cs typeface="Open Sans"/>
                <a:sym typeface="Open Sans"/>
              </a:defRPr>
            </a:lvl6pPr>
            <a:lvl7pPr indent="-342900" lvl="6" marL="3200400">
              <a:spcBef>
                <a:spcPts val="0"/>
              </a:spcBef>
              <a:spcAft>
                <a:spcPts val="0"/>
              </a:spcAft>
              <a:buSzPts val="1800"/>
              <a:buFont typeface="Open Sans"/>
              <a:buChar char="●"/>
              <a:defRPr sz="1800">
                <a:latin typeface="Open Sans"/>
                <a:ea typeface="Open Sans"/>
                <a:cs typeface="Open Sans"/>
                <a:sym typeface="Open Sans"/>
              </a:defRPr>
            </a:lvl7pPr>
            <a:lvl8pPr indent="-342900" lvl="7" marL="3657600">
              <a:spcBef>
                <a:spcPts val="0"/>
              </a:spcBef>
              <a:spcAft>
                <a:spcPts val="0"/>
              </a:spcAft>
              <a:buSzPts val="1800"/>
              <a:buFont typeface="Open Sans"/>
              <a:buChar char="○"/>
              <a:defRPr sz="1800">
                <a:latin typeface="Open Sans"/>
                <a:ea typeface="Open Sans"/>
                <a:cs typeface="Open Sans"/>
                <a:sym typeface="Open Sans"/>
              </a:defRPr>
            </a:lvl8pPr>
            <a:lvl9pPr indent="-342900" lvl="8" marL="411480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21" name="Google Shape;21;p3"/>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22" name="Google Shape;22;p3"/>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23" name="Google Shape;23;p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50" name="Shape 150"/>
        <p:cNvGrpSpPr/>
        <p:nvPr/>
      </p:nvGrpSpPr>
      <p:grpSpPr>
        <a:xfrm>
          <a:off x="0" y="0"/>
          <a:ext cx="0" cy="0"/>
          <a:chOff x="0" y="0"/>
          <a:chExt cx="0" cy="0"/>
        </a:xfrm>
      </p:grpSpPr>
      <p:sp>
        <p:nvSpPr>
          <p:cNvPr id="151" name="Google Shape;151;p2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4" name="Shape 154"/>
        <p:cNvGrpSpPr/>
        <p:nvPr/>
      </p:nvGrpSpPr>
      <p:grpSpPr>
        <a:xfrm>
          <a:off x="0" y="0"/>
          <a:ext cx="0" cy="0"/>
          <a:chOff x="0" y="0"/>
          <a:chExt cx="0" cy="0"/>
        </a:xfrm>
      </p:grpSpPr>
      <p:sp>
        <p:nvSpPr>
          <p:cNvPr id="155" name="Google Shape;155;p2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56" name="Google Shape;156;p26"/>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57" name="Google Shape;157;p2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58" name="Google Shape;158;p26"/>
          <p:cNvSpPr txBox="1"/>
          <p:nvPr/>
        </p:nvSpPr>
        <p:spPr>
          <a:xfrm>
            <a:off x="4139850" y="91900"/>
            <a:ext cx="49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and Deploy Node.js Apps with Microsoft Azure</a:t>
            </a:r>
            <a:endParaRPr b="1">
              <a:solidFill>
                <a:srgbClr val="EAEAEA"/>
              </a:solidFill>
              <a:latin typeface="Open Sans"/>
              <a:ea typeface="Open Sans"/>
              <a:cs typeface="Open Sans"/>
              <a:sym typeface="Open Sans"/>
            </a:endParaRPr>
          </a:p>
        </p:txBody>
      </p:sp>
      <p:sp>
        <p:nvSpPr>
          <p:cNvPr id="159" name="Google Shape;159;p26"/>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160" name="Google Shape;160;p26"/>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161" name="Google Shape;161;p26"/>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62" name="Shape 162"/>
        <p:cNvGrpSpPr/>
        <p:nvPr/>
      </p:nvGrpSpPr>
      <p:grpSpPr>
        <a:xfrm>
          <a:off x="0" y="0"/>
          <a:ext cx="0" cy="0"/>
          <a:chOff x="0" y="0"/>
          <a:chExt cx="0" cy="0"/>
        </a:xfrm>
      </p:grpSpPr>
      <p:sp>
        <p:nvSpPr>
          <p:cNvPr id="163" name="Google Shape;163;p27"/>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27"/>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 name="Google Shape;165;p27"/>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cxnSp>
        <p:nvCxnSpPr>
          <p:cNvPr id="166" name="Google Shape;166;p27"/>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167" name="Google Shape;167;p2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68" name="Google Shape;168;p27"/>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169" name="Google Shape;169;p27"/>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170" name="Google Shape;170;p27"/>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171" name="Google Shape;171;p27"/>
          <p:cNvPicPr preferRelativeResize="0"/>
          <p:nvPr/>
        </p:nvPicPr>
        <p:blipFill rotWithShape="1">
          <a:blip r:embed="rId3">
            <a:alphaModFix/>
          </a:blip>
          <a:srcRect b="18850" l="0" r="0" t="0"/>
          <a:stretch/>
        </p:blipFill>
        <p:spPr>
          <a:xfrm>
            <a:off x="2034925" y="48275"/>
            <a:ext cx="1771650" cy="4328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172" name="Shape 172"/>
        <p:cNvGrpSpPr/>
        <p:nvPr/>
      </p:nvGrpSpPr>
      <p:grpSpPr>
        <a:xfrm>
          <a:off x="0" y="0"/>
          <a:ext cx="0" cy="0"/>
          <a:chOff x="0" y="0"/>
          <a:chExt cx="0" cy="0"/>
        </a:xfrm>
      </p:grpSpPr>
      <p:sp>
        <p:nvSpPr>
          <p:cNvPr id="173" name="Google Shape;173;p2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28"/>
          <p:cNvSpPr txBox="1"/>
          <p:nvPr/>
        </p:nvSpPr>
        <p:spPr>
          <a:xfrm>
            <a:off x="860100" y="11206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175" name="Google Shape;175;p28"/>
          <p:cNvSpPr txBox="1"/>
          <p:nvPr/>
        </p:nvSpPr>
        <p:spPr>
          <a:xfrm>
            <a:off x="1955550" y="2277550"/>
            <a:ext cx="5607900" cy="3948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Quorum</a:t>
            </a:r>
            <a:r>
              <a:rPr baseline="30000" lang="en" sz="2400">
                <a:latin typeface="Open Sans"/>
                <a:ea typeface="Open Sans"/>
                <a:cs typeface="Open Sans"/>
                <a:sym typeface="Open Sans"/>
              </a:rPr>
              <a:t>®</a:t>
            </a:r>
            <a:r>
              <a:rPr lang="en" sz="2400">
                <a:latin typeface="Open Sans"/>
                <a:ea typeface="Open Sans"/>
                <a:cs typeface="Open Sans"/>
                <a:sym typeface="Open Sans"/>
              </a:rPr>
              <a:t> </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Setting Up Your Environment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Run Quorum</a:t>
            </a:r>
            <a:r>
              <a:rPr baseline="30000" lang="en" sz="2400">
                <a:solidFill>
                  <a:schemeClr val="dk1"/>
                </a:solidFill>
                <a:latin typeface="Open Sans"/>
                <a:ea typeface="Open Sans"/>
                <a:cs typeface="Open Sans"/>
                <a:sym typeface="Open Sans"/>
              </a:rPr>
              <a:t>®</a:t>
            </a:r>
            <a:r>
              <a:rPr lang="en" sz="2400">
                <a:solidFill>
                  <a:schemeClr val="dk1"/>
                </a:solidFill>
                <a:latin typeface="Open Sans"/>
                <a:ea typeface="Open Sans"/>
                <a:cs typeface="Open Sans"/>
                <a:sym typeface="Open Sans"/>
              </a:rPr>
              <a:t> &amp; The Marketplace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Solidity &amp; Smart Contracts</a:t>
            </a:r>
            <a:endParaRPr sz="24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Next Steps</a:t>
            </a:r>
            <a:endParaRPr sz="2400">
              <a:latin typeface="Open Sans"/>
              <a:ea typeface="Open Sans"/>
              <a:cs typeface="Open Sans"/>
              <a:sym typeface="Open Sans"/>
            </a:endParaRPr>
          </a:p>
        </p:txBody>
      </p:sp>
      <p:cxnSp>
        <p:nvCxnSpPr>
          <p:cNvPr id="176" name="Google Shape;176;p2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177" name="Google Shape;177;p2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78" name="Google Shape;178;p28"/>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179" name="Google Shape;179;p28"/>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180" name="Google Shape;180;p28"/>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181" name="Google Shape;181;p28"/>
          <p:cNvPicPr preferRelativeResize="0"/>
          <p:nvPr/>
        </p:nvPicPr>
        <p:blipFill rotWithShape="1">
          <a:blip r:embed="rId3">
            <a:alphaModFix/>
          </a:blip>
          <a:srcRect b="18850" l="0" r="0" t="0"/>
          <a:stretch/>
        </p:blipFill>
        <p:spPr>
          <a:xfrm>
            <a:off x="2034925" y="48275"/>
            <a:ext cx="1771650" cy="4328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82" name="Shape 182"/>
        <p:cNvGrpSpPr/>
        <p:nvPr/>
      </p:nvGrpSpPr>
      <p:grpSpPr>
        <a:xfrm>
          <a:off x="0" y="0"/>
          <a:ext cx="0" cy="0"/>
          <a:chOff x="0" y="0"/>
          <a:chExt cx="0" cy="0"/>
        </a:xfrm>
      </p:grpSpPr>
      <p:pic>
        <p:nvPicPr>
          <p:cNvPr id="183" name="Google Shape;183;p29"/>
          <p:cNvPicPr preferRelativeResize="0"/>
          <p:nvPr/>
        </p:nvPicPr>
        <p:blipFill rotWithShape="1">
          <a:blip r:embed="rId2">
            <a:alphaModFix/>
          </a:blip>
          <a:srcRect b="0" l="15934" r="11601" t="0"/>
          <a:stretch/>
        </p:blipFill>
        <p:spPr>
          <a:xfrm>
            <a:off x="0" y="0"/>
            <a:ext cx="9144000" cy="6858000"/>
          </a:xfrm>
          <a:prstGeom prst="rect">
            <a:avLst/>
          </a:prstGeom>
          <a:noFill/>
          <a:ln>
            <a:noFill/>
          </a:ln>
        </p:spPr>
      </p:pic>
      <p:sp>
        <p:nvSpPr>
          <p:cNvPr id="184" name="Google Shape;184;p29"/>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9"/>
          <p:cNvSpPr txBox="1"/>
          <p:nvPr/>
        </p:nvSpPr>
        <p:spPr>
          <a:xfrm>
            <a:off x="403350" y="1980138"/>
            <a:ext cx="8337300" cy="38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EAEAEA"/>
                </a:solidFill>
                <a:latin typeface="Open Sans"/>
                <a:ea typeface="Open Sans"/>
                <a:cs typeface="Open Sans"/>
                <a:sym typeface="Open Sans"/>
              </a:rPr>
              <a:t>Blockchain Basics: </a:t>
            </a:r>
            <a:endParaRPr sz="45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sz="1200">
              <a:solidFill>
                <a:srgbClr val="EAEAEA"/>
              </a:solidFill>
              <a:latin typeface="Open Sans"/>
              <a:ea typeface="Open Sans"/>
              <a:cs typeface="Open Sans"/>
              <a:sym typeface="Open Sans"/>
            </a:endParaRPr>
          </a:p>
          <a:p>
            <a:pPr indent="0" lvl="0" marL="0" rtl="0" algn="ctr">
              <a:spcBef>
                <a:spcPts val="0"/>
              </a:spcBef>
              <a:spcAft>
                <a:spcPts val="0"/>
              </a:spcAft>
              <a:buNone/>
            </a:pPr>
            <a:r>
              <a:rPr lang="en" sz="4500">
                <a:solidFill>
                  <a:srgbClr val="EAEAEA"/>
                </a:solidFill>
                <a:latin typeface="Open Sans"/>
                <a:ea typeface="Open Sans"/>
                <a:cs typeface="Open Sans"/>
                <a:sym typeface="Open Sans"/>
              </a:rPr>
              <a:t>An Introduction to Quorum</a:t>
            </a:r>
            <a:r>
              <a:rPr baseline="30000" lang="en" sz="4500">
                <a:solidFill>
                  <a:srgbClr val="EAEAEA"/>
                </a:solidFill>
                <a:latin typeface="Open Sans"/>
                <a:ea typeface="Open Sans"/>
                <a:cs typeface="Open Sans"/>
                <a:sym typeface="Open Sans"/>
              </a:rPr>
              <a:t>®</a:t>
            </a:r>
            <a:r>
              <a:rPr lang="en" sz="4500">
                <a:solidFill>
                  <a:srgbClr val="EAEAEA"/>
                </a:solidFill>
                <a:latin typeface="Open Sans"/>
                <a:ea typeface="Open Sans"/>
                <a:cs typeface="Open Sans"/>
                <a:sym typeface="Open Sans"/>
              </a:rPr>
              <a:t>, created by J.P. Morgan</a:t>
            </a:r>
            <a:endParaRPr sz="4500">
              <a:solidFill>
                <a:srgbClr val="EAEAEA"/>
              </a:solidFill>
              <a:latin typeface="Open Sans"/>
              <a:ea typeface="Open Sans"/>
              <a:cs typeface="Open Sans"/>
              <a:sym typeface="Open Sans"/>
            </a:endParaRPr>
          </a:p>
        </p:txBody>
      </p:sp>
      <p:sp>
        <p:nvSpPr>
          <p:cNvPr id="186" name="Google Shape;186;p29"/>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v.0.0.2</a:t>
            </a:r>
            <a:endParaRPr sz="1000">
              <a:solidFill>
                <a:schemeClr val="lt1"/>
              </a:solidFill>
              <a:latin typeface="Open Sans"/>
              <a:ea typeface="Open Sans"/>
              <a:cs typeface="Open Sans"/>
              <a:sym typeface="Open Sans"/>
            </a:endParaRPr>
          </a:p>
        </p:txBody>
      </p:sp>
      <p:sp>
        <p:nvSpPr>
          <p:cNvPr id="187" name="Google Shape;187;p29"/>
          <p:cNvSpPr/>
          <p:nvPr/>
        </p:nvSpPr>
        <p:spPr>
          <a:xfrm>
            <a:off x="3623499" y="1040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188" name="Google Shape;188;p29"/>
          <p:cNvSpPr/>
          <p:nvPr/>
        </p:nvSpPr>
        <p:spPr>
          <a:xfrm rot="5400000">
            <a:off x="4317212" y="645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189" name="Google Shape;189;p29"/>
          <p:cNvSpPr txBox="1"/>
          <p:nvPr/>
        </p:nvSpPr>
        <p:spPr>
          <a:xfrm>
            <a:off x="3778736" y="1183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pic>
        <p:nvPicPr>
          <p:cNvPr id="190" name="Google Shape;190;p29"/>
          <p:cNvPicPr preferRelativeResize="0"/>
          <p:nvPr/>
        </p:nvPicPr>
        <p:blipFill>
          <a:blip r:embed="rId3">
            <a:alphaModFix/>
          </a:blip>
          <a:stretch>
            <a:fillRect/>
          </a:stretch>
        </p:blipFill>
        <p:spPr>
          <a:xfrm>
            <a:off x="3154215" y="4948927"/>
            <a:ext cx="2835570" cy="606827"/>
          </a:xfrm>
          <a:prstGeom prst="rect">
            <a:avLst/>
          </a:prstGeom>
          <a:noFill/>
          <a:ln>
            <a:noFill/>
          </a:ln>
        </p:spPr>
      </p:pic>
      <p:cxnSp>
        <p:nvCxnSpPr>
          <p:cNvPr id="191" name="Google Shape;191;p29"/>
          <p:cNvCxnSpPr/>
          <p:nvPr/>
        </p:nvCxnSpPr>
        <p:spPr>
          <a:xfrm>
            <a:off x="2849400" y="4580825"/>
            <a:ext cx="3445200" cy="0"/>
          </a:xfrm>
          <a:prstGeom prst="straightConnector1">
            <a:avLst/>
          </a:prstGeom>
          <a:noFill/>
          <a:ln cap="flat" cmpd="sng" w="9525">
            <a:solidFill>
              <a:srgbClr val="EFEFEF"/>
            </a:solidFill>
            <a:prstDash val="solid"/>
            <a:round/>
            <a:headEnd len="med" w="med" type="none"/>
            <a:tailEnd len="med" w="med" type="none"/>
          </a:ln>
        </p:spPr>
      </p:cxnSp>
      <p:pic>
        <p:nvPicPr>
          <p:cNvPr id="192" name="Google Shape;192;p29"/>
          <p:cNvPicPr preferRelativeResize="0"/>
          <p:nvPr/>
        </p:nvPicPr>
        <p:blipFill>
          <a:blip r:embed="rId4">
            <a:alphaModFix/>
          </a:blip>
          <a:stretch>
            <a:fillRect/>
          </a:stretch>
        </p:blipFill>
        <p:spPr>
          <a:xfrm>
            <a:off x="3353050" y="5738150"/>
            <a:ext cx="2437900" cy="7340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93" name="Shape 193"/>
        <p:cNvGrpSpPr/>
        <p:nvPr/>
      </p:nvGrpSpPr>
      <p:grpSpPr>
        <a:xfrm>
          <a:off x="0" y="0"/>
          <a:ext cx="0" cy="0"/>
          <a:chOff x="0" y="0"/>
          <a:chExt cx="0" cy="0"/>
        </a:xfrm>
      </p:grpSpPr>
      <p:sp>
        <p:nvSpPr>
          <p:cNvPr id="194" name="Google Shape;194;p3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4" showMasterSp="0">
  <p:cSld name="Blank">
    <p:spTree>
      <p:nvGrpSpPr>
        <p:cNvPr id="195" name="Shape 195"/>
        <p:cNvGrpSpPr/>
        <p:nvPr/>
      </p:nvGrpSpPr>
      <p:grpSpPr>
        <a:xfrm>
          <a:off x="0" y="0"/>
          <a:ext cx="0" cy="0"/>
          <a:chOff x="0" y="0"/>
          <a:chExt cx="0" cy="0"/>
        </a:xfrm>
      </p:grpSpPr>
      <p:sp>
        <p:nvSpPr>
          <p:cNvPr id="196" name="Google Shape;196;p31"/>
          <p:cNvSpPr/>
          <p:nvPr/>
        </p:nvSpPr>
        <p:spPr>
          <a:xfrm>
            <a:off x="0" y="-8930"/>
            <a:ext cx="9144000" cy="544500"/>
          </a:xfrm>
          <a:prstGeom prst="rect">
            <a:avLst/>
          </a:prstGeom>
          <a:solidFill>
            <a:srgbClr val="5EA5E5"/>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1700" u="none" cap="none" strike="noStrike">
              <a:solidFill>
                <a:srgbClr val="FFFFFF"/>
              </a:solidFill>
              <a:latin typeface="Helvetica Neue Light"/>
              <a:ea typeface="Helvetica Neue Light"/>
              <a:cs typeface="Helvetica Neue Light"/>
              <a:sym typeface="Helvetica Neue Light"/>
            </a:endParaRPr>
          </a:p>
        </p:txBody>
      </p:sp>
      <p:cxnSp>
        <p:nvCxnSpPr>
          <p:cNvPr id="197" name="Google Shape;197;p31"/>
          <p:cNvCxnSpPr/>
          <p:nvPr/>
        </p:nvCxnSpPr>
        <p:spPr>
          <a:xfrm>
            <a:off x="0" y="535781"/>
            <a:ext cx="9144000" cy="0"/>
          </a:xfrm>
          <a:prstGeom prst="straightConnector1">
            <a:avLst/>
          </a:prstGeom>
          <a:noFill/>
          <a:ln cap="flat" cmpd="sng" w="25400">
            <a:solidFill>
              <a:srgbClr val="353535"/>
            </a:solidFill>
            <a:prstDash val="solid"/>
            <a:miter lim="400000"/>
            <a:headEnd len="sm" w="sm" type="none"/>
            <a:tailEnd len="sm" w="sm" type="none"/>
          </a:ln>
        </p:spPr>
      </p:cxnSp>
      <p:pic>
        <p:nvPicPr>
          <p:cNvPr descr="localhost_light_grey_version.png" id="198" name="Google Shape;198;p31"/>
          <p:cNvPicPr preferRelativeResize="0"/>
          <p:nvPr/>
        </p:nvPicPr>
        <p:blipFill rotWithShape="1">
          <a:blip r:embed="rId2">
            <a:alphaModFix/>
          </a:blip>
          <a:srcRect b="0" l="0" r="0" t="0"/>
          <a:stretch/>
        </p:blipFill>
        <p:spPr>
          <a:xfrm>
            <a:off x="89297" y="85516"/>
            <a:ext cx="1663200" cy="357000"/>
          </a:xfrm>
          <a:prstGeom prst="rect">
            <a:avLst/>
          </a:prstGeom>
          <a:noFill/>
          <a:ln>
            <a:noFill/>
          </a:ln>
        </p:spPr>
      </p:pic>
      <p:sp>
        <p:nvSpPr>
          <p:cNvPr id="199" name="Google Shape;199;p31"/>
          <p:cNvSpPr txBox="1"/>
          <p:nvPr>
            <p:ph idx="12" type="sldNum"/>
          </p:nvPr>
        </p:nvSpPr>
        <p:spPr>
          <a:xfrm>
            <a:off x="4435447" y="6505277"/>
            <a:ext cx="264000" cy="285900"/>
          </a:xfrm>
          <a:prstGeom prst="rect">
            <a:avLst/>
          </a:prstGeom>
          <a:noFill/>
          <a:ln>
            <a:noFill/>
          </a:ln>
        </p:spPr>
        <p:txBody>
          <a:bodyPr anchorCtr="0" anchor="t" bIns="35725" lIns="35725" spcFirstLastPara="1" rIns="35725" wrap="square" tIns="35725">
            <a:noAutofit/>
          </a:bodyPr>
          <a:lstStyle>
            <a:lvl1pPr indent="0" lvl="0"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1pPr>
            <a:lvl2pPr indent="0" lvl="1"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2pPr>
            <a:lvl3pPr indent="0" lvl="2"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3pPr>
            <a:lvl4pPr indent="0" lvl="3"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4pPr>
            <a:lvl5pPr indent="0" lvl="4"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5pPr>
            <a:lvl6pPr indent="0" lvl="5"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6pPr>
            <a:lvl7pPr indent="0" lvl="6"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7pPr>
            <a:lvl8pPr indent="0" lvl="7"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8pPr>
            <a:lvl9pPr indent="0" lvl="8"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chemeClr val="tx1"/>
              </a:solidFill>
              <a:latin typeface="Arial"/>
              <a:ea typeface="Arial"/>
              <a:cs typeface="Arial"/>
              <a:sym typeface="Arial"/>
            </a:endParaRPr>
          </a:p>
        </p:txBody>
      </p:sp>
      <p:sp>
        <p:nvSpPr>
          <p:cNvPr id="200" name="Google Shape;200;p31"/>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pic>
        <p:nvPicPr>
          <p:cNvPr id="201" name="Google Shape;201;p31"/>
          <p:cNvPicPr preferRelativeResize="0"/>
          <p:nvPr/>
        </p:nvPicPr>
        <p:blipFill rotWithShape="1">
          <a:blip r:embed="rId3">
            <a:alphaModFix/>
          </a:blip>
          <a:srcRect b="22612" l="0" r="0" t="0"/>
          <a:stretch/>
        </p:blipFill>
        <p:spPr>
          <a:xfrm>
            <a:off x="2105175" y="91891"/>
            <a:ext cx="1483275" cy="345600"/>
          </a:xfrm>
          <a:prstGeom prst="rect">
            <a:avLst/>
          </a:prstGeom>
          <a:noFill/>
          <a:ln>
            <a:noFill/>
          </a:ln>
        </p:spPr>
      </p:pic>
      <p:sp>
        <p:nvSpPr>
          <p:cNvPr id="202" name="Google Shape;202;p31"/>
          <p:cNvSpPr txBox="1"/>
          <p:nvPr/>
        </p:nvSpPr>
        <p:spPr>
          <a:xfrm>
            <a:off x="1673150" y="85516"/>
            <a:ext cx="5883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pen Sans"/>
                <a:ea typeface="Open Sans"/>
                <a:cs typeface="Open Sans"/>
                <a:sym typeface="Open Sans"/>
              </a:rPr>
              <a:t>+</a:t>
            </a:r>
            <a:endParaRPr sz="3000">
              <a:solidFill>
                <a:srgbClr val="FFFFFF"/>
              </a:solidFill>
              <a:latin typeface="Open Sans"/>
              <a:ea typeface="Open Sans"/>
              <a:cs typeface="Open Sans"/>
              <a:sym typeface="Open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05" name="Shape 205"/>
        <p:cNvGrpSpPr/>
        <p:nvPr/>
      </p:nvGrpSpPr>
      <p:grpSpPr>
        <a:xfrm>
          <a:off x="0" y="0"/>
          <a:ext cx="0" cy="0"/>
          <a:chOff x="0" y="0"/>
          <a:chExt cx="0" cy="0"/>
        </a:xfrm>
      </p:grpSpPr>
      <p:sp>
        <p:nvSpPr>
          <p:cNvPr id="206" name="Google Shape;206;p33"/>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207" name="Google Shape;207;p3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08" name="Google Shape;208;p3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09" name="Google Shape;209;p3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10" name="Google Shape;210;p33"/>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211" name="Google Shape;211;p33"/>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212" name="Google Shape;212;p33"/>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213" name="Shape 213"/>
        <p:cNvGrpSpPr/>
        <p:nvPr/>
      </p:nvGrpSpPr>
      <p:grpSpPr>
        <a:xfrm>
          <a:off x="0" y="0"/>
          <a:ext cx="0" cy="0"/>
          <a:chOff x="0" y="0"/>
          <a:chExt cx="0" cy="0"/>
        </a:xfrm>
      </p:grpSpPr>
      <p:sp>
        <p:nvSpPr>
          <p:cNvPr id="214" name="Google Shape;214;p34"/>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3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16" name="Google Shape;216;p3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217" name="Google Shape;217;p34"/>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 name="Google Shape;218;p34"/>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pic>
        <p:nvPicPr>
          <p:cNvPr id="219" name="Google Shape;219;p3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20" name="Google Shape;220;p34"/>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221" name="Google Shape;221;p34"/>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222" name="Google Shape;222;p34"/>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23" name="Shape 223"/>
        <p:cNvGrpSpPr/>
        <p:nvPr/>
      </p:nvGrpSpPr>
      <p:grpSpPr>
        <a:xfrm>
          <a:off x="0" y="0"/>
          <a:ext cx="0" cy="0"/>
          <a:chOff x="0" y="0"/>
          <a:chExt cx="0" cy="0"/>
        </a:xfrm>
      </p:grpSpPr>
      <p:sp>
        <p:nvSpPr>
          <p:cNvPr id="224" name="Google Shape;224;p35"/>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3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26" name="Google Shape;226;p3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227" name="Google Shape;227;p35"/>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28" name="Google Shape;228;p35"/>
          <p:cNvSpPr txBox="1"/>
          <p:nvPr/>
        </p:nvSpPr>
        <p:spPr>
          <a:xfrm>
            <a:off x="1775375" y="2289575"/>
            <a:ext cx="5707500" cy="29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 to Databases &amp; CockroachDB</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Start your first CockroachDB Cluster</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Scale an App </a:t>
            </a:r>
            <a:r>
              <a:rPr lang="en" sz="2400">
                <a:solidFill>
                  <a:schemeClr val="dk1"/>
                </a:solidFill>
                <a:latin typeface="Open Sans"/>
                <a:ea typeface="Open Sans"/>
                <a:cs typeface="Open Sans"/>
                <a:sym typeface="Open Sans"/>
              </a:rPr>
              <a:t>with CockroachDB</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229" name="Google Shape;229;p3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30" name="Google Shape;230;p35"/>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231" name="Google Shape;231;p35"/>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232" name="Google Shape;232;p35"/>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4" name="Shape 24"/>
        <p:cNvGrpSpPr/>
        <p:nvPr/>
      </p:nvGrpSpPr>
      <p:grpSpPr>
        <a:xfrm>
          <a:off x="0" y="0"/>
          <a:ext cx="0" cy="0"/>
          <a:chOff x="0" y="0"/>
          <a:chExt cx="0" cy="0"/>
        </a:xfrm>
      </p:grpSpPr>
      <p:sp>
        <p:nvSpPr>
          <p:cNvPr id="25" name="Google Shape;25;p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6" name="Google Shape;26;p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7" name="Google Shape;27;p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8" name="Google Shape;28;p4"/>
          <p:cNvSpPr txBox="1"/>
          <p:nvPr/>
        </p:nvSpPr>
        <p:spPr>
          <a:xfrm>
            <a:off x="860100" y="13492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9" name="Google Shape;29;p4"/>
          <p:cNvSpPr txBox="1"/>
          <p:nvPr/>
        </p:nvSpPr>
        <p:spPr>
          <a:xfrm>
            <a:off x="1524300" y="2506150"/>
            <a:ext cx="60954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Web Development</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Microsoft </a:t>
            </a:r>
            <a:r>
              <a:rPr lang="en" sz="2400">
                <a:latin typeface="Open Sans"/>
                <a:ea typeface="Open Sans"/>
                <a:cs typeface="Open Sans"/>
                <a:sym typeface="Open Sans"/>
              </a:rPr>
              <a:t>Azure and Visual Studio</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Node.js and Express</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Deploy Your Web App! </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30" name="Google Shape;30;p4"/>
          <p:cNvSpPr txBox="1"/>
          <p:nvPr/>
        </p:nvSpPr>
        <p:spPr>
          <a:xfrm>
            <a:off x="4024600" y="91900"/>
            <a:ext cx="50664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Build and Deploy Node.js Apps with Microsoft Azure</a:t>
            </a:r>
            <a:endParaRPr b="1">
              <a:solidFill>
                <a:srgbClr val="EAEAEA"/>
              </a:solidFill>
              <a:latin typeface="Open Sans"/>
              <a:ea typeface="Open Sans"/>
              <a:cs typeface="Open Sans"/>
              <a:sym typeface="Open Sans"/>
            </a:endParaRPr>
          </a:p>
        </p:txBody>
      </p:sp>
      <p:sp>
        <p:nvSpPr>
          <p:cNvPr id="31" name="Google Shape;31;p4"/>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32" name="Google Shape;32;p4"/>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33" name="Google Shape;33;p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233" name="Shape 233"/>
        <p:cNvGrpSpPr/>
        <p:nvPr/>
      </p:nvGrpSpPr>
      <p:grpSpPr>
        <a:xfrm>
          <a:off x="0" y="0"/>
          <a:ext cx="0" cy="0"/>
          <a:chOff x="0" y="0"/>
          <a:chExt cx="0" cy="0"/>
        </a:xfrm>
      </p:grpSpPr>
      <p:pic>
        <p:nvPicPr>
          <p:cNvPr id="234" name="Google Shape;234;p36"/>
          <p:cNvPicPr preferRelativeResize="0"/>
          <p:nvPr/>
        </p:nvPicPr>
        <p:blipFill rotWithShape="1">
          <a:blip r:embed="rId2">
            <a:alphaModFix/>
          </a:blip>
          <a:srcRect b="0" l="4530" r="3944" t="0"/>
          <a:stretch/>
        </p:blipFill>
        <p:spPr>
          <a:xfrm>
            <a:off x="-29997" y="-38100"/>
            <a:ext cx="9203975" cy="6934201"/>
          </a:xfrm>
          <a:prstGeom prst="rect">
            <a:avLst/>
          </a:prstGeom>
          <a:noFill/>
          <a:ln>
            <a:noFill/>
          </a:ln>
        </p:spPr>
      </p:pic>
      <p:sp>
        <p:nvSpPr>
          <p:cNvPr id="235" name="Google Shape;235;p36"/>
          <p:cNvSpPr/>
          <p:nvPr/>
        </p:nvSpPr>
        <p:spPr>
          <a:xfrm>
            <a:off x="-30000" y="-38100"/>
            <a:ext cx="9204000" cy="6934200"/>
          </a:xfrm>
          <a:prstGeom prst="rect">
            <a:avLst/>
          </a:prstGeom>
          <a:solidFill>
            <a:srgbClr val="353535">
              <a:alpha val="53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6"/>
          <p:cNvSpPr txBox="1"/>
          <p:nvPr/>
        </p:nvSpPr>
        <p:spPr>
          <a:xfrm>
            <a:off x="700638" y="2730250"/>
            <a:ext cx="7742700" cy="19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300">
                <a:solidFill>
                  <a:srgbClr val="EAEAEA"/>
                </a:solidFill>
                <a:latin typeface="Open Sans"/>
                <a:ea typeface="Open Sans"/>
                <a:cs typeface="Open Sans"/>
                <a:sym typeface="Open Sans"/>
              </a:rPr>
              <a:t>Building Scalable Apps </a:t>
            </a:r>
            <a:endParaRPr b="1" sz="5300">
              <a:solidFill>
                <a:srgbClr val="EAEAEA"/>
              </a:solidFill>
              <a:latin typeface="Open Sans"/>
              <a:ea typeface="Open Sans"/>
              <a:cs typeface="Open Sans"/>
              <a:sym typeface="Open Sans"/>
            </a:endParaRPr>
          </a:p>
          <a:p>
            <a:pPr indent="0" lvl="0" marL="0" rtl="0" algn="ctr">
              <a:spcBef>
                <a:spcPts val="0"/>
              </a:spcBef>
              <a:spcAft>
                <a:spcPts val="0"/>
              </a:spcAft>
              <a:buNone/>
            </a:pPr>
            <a:r>
              <a:rPr b="1" lang="en" sz="5300">
                <a:solidFill>
                  <a:srgbClr val="EAEAEA"/>
                </a:solidFill>
                <a:latin typeface="Open Sans"/>
                <a:ea typeface="Open Sans"/>
                <a:cs typeface="Open Sans"/>
                <a:sym typeface="Open Sans"/>
              </a:rPr>
              <a:t>with CockroachDB</a:t>
            </a:r>
            <a:endParaRPr b="1" sz="5300">
              <a:solidFill>
                <a:srgbClr val="EAEAEA"/>
              </a:solidFill>
              <a:latin typeface="Open Sans"/>
              <a:ea typeface="Open Sans"/>
              <a:cs typeface="Open Sans"/>
              <a:sym typeface="Open Sans"/>
            </a:endParaRPr>
          </a:p>
        </p:txBody>
      </p:sp>
      <p:sp>
        <p:nvSpPr>
          <p:cNvPr id="237" name="Google Shape;237;p36"/>
          <p:cNvSpPr/>
          <p:nvPr/>
        </p:nvSpPr>
        <p:spPr>
          <a:xfrm>
            <a:off x="3863100" y="2370372"/>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238" name="Google Shape;238;p36"/>
          <p:cNvPicPr preferRelativeResize="0"/>
          <p:nvPr/>
        </p:nvPicPr>
        <p:blipFill>
          <a:blip r:embed="rId3">
            <a:alphaModFix/>
          </a:blip>
          <a:stretch>
            <a:fillRect/>
          </a:stretch>
        </p:blipFill>
        <p:spPr>
          <a:xfrm>
            <a:off x="152400" y="91875"/>
            <a:ext cx="1615275" cy="345675"/>
          </a:xfrm>
          <a:prstGeom prst="rect">
            <a:avLst/>
          </a:prstGeom>
          <a:noFill/>
          <a:ln>
            <a:noFill/>
          </a:ln>
        </p:spPr>
      </p:pic>
      <p:pic>
        <p:nvPicPr>
          <p:cNvPr id="239" name="Google Shape;239;p36"/>
          <p:cNvPicPr preferRelativeResize="0"/>
          <p:nvPr/>
        </p:nvPicPr>
        <p:blipFill>
          <a:blip r:embed="rId4">
            <a:alphaModFix/>
          </a:blip>
          <a:stretch>
            <a:fillRect/>
          </a:stretch>
        </p:blipFill>
        <p:spPr>
          <a:xfrm>
            <a:off x="2048523" y="123598"/>
            <a:ext cx="295525" cy="295525"/>
          </a:xfrm>
          <a:prstGeom prst="rect">
            <a:avLst/>
          </a:prstGeom>
          <a:noFill/>
          <a:ln>
            <a:noFill/>
          </a:ln>
        </p:spPr>
      </p:pic>
      <p:sp>
        <p:nvSpPr>
          <p:cNvPr id="240" name="Google Shape;240;p36"/>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241" name="Google Shape;241;p3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242" name="Shape 242"/>
        <p:cNvGrpSpPr/>
        <p:nvPr/>
      </p:nvGrpSpPr>
      <p:grpSpPr>
        <a:xfrm>
          <a:off x="0" y="0"/>
          <a:ext cx="0" cy="0"/>
          <a:chOff x="0" y="0"/>
          <a:chExt cx="0" cy="0"/>
        </a:xfrm>
      </p:grpSpPr>
      <p:sp>
        <p:nvSpPr>
          <p:cNvPr id="243" name="Google Shape;243;p37"/>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45" name="Shape 245"/>
        <p:cNvGrpSpPr/>
        <p:nvPr/>
      </p:nvGrpSpPr>
      <p:grpSpPr>
        <a:xfrm>
          <a:off x="0" y="0"/>
          <a:ext cx="0" cy="0"/>
          <a:chOff x="0" y="0"/>
          <a:chExt cx="0" cy="0"/>
        </a:xfrm>
      </p:grpSpPr>
      <p:sp>
        <p:nvSpPr>
          <p:cNvPr id="246" name="Google Shape;246;p3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47" name="Google Shape;247;p3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48" name="Google Shape;248;p39"/>
          <p:cNvSpPr txBox="1"/>
          <p:nvPr/>
        </p:nvSpPr>
        <p:spPr>
          <a:xfrm>
            <a:off x="4024600" y="91900"/>
            <a:ext cx="50664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Build and Deploy Node.js Apps with Microsoft Azure</a:t>
            </a:r>
            <a:endParaRPr b="1">
              <a:solidFill>
                <a:srgbClr val="EAEAEA"/>
              </a:solidFill>
              <a:latin typeface="Open Sans"/>
              <a:ea typeface="Open Sans"/>
              <a:cs typeface="Open Sans"/>
              <a:sym typeface="Open Sans"/>
            </a:endParaRPr>
          </a:p>
        </p:txBody>
      </p:sp>
      <p:sp>
        <p:nvSpPr>
          <p:cNvPr id="249" name="Google Shape;249;p39"/>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250" name="Google Shape;250;p39"/>
          <p:cNvPicPr preferRelativeResize="0"/>
          <p:nvPr/>
        </p:nvPicPr>
        <p:blipFill>
          <a:blip r:embed="rId3">
            <a:alphaModFix/>
          </a:blip>
          <a:stretch>
            <a:fillRect/>
          </a:stretch>
        </p:blipFill>
        <p:spPr>
          <a:xfrm>
            <a:off x="1910767" y="64300"/>
            <a:ext cx="763425" cy="400800"/>
          </a:xfrm>
          <a:prstGeom prst="rect">
            <a:avLst/>
          </a:prstGeom>
          <a:noFill/>
          <a:ln>
            <a:noFill/>
          </a:ln>
        </p:spPr>
      </p:pic>
      <p:cxnSp>
        <p:nvCxnSpPr>
          <p:cNvPr id="251" name="Google Shape;251;p3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252" name="Google Shape;252;p39"/>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253" name="Shape 253"/>
        <p:cNvGrpSpPr/>
        <p:nvPr/>
      </p:nvGrpSpPr>
      <p:grpSpPr>
        <a:xfrm>
          <a:off x="0" y="0"/>
          <a:ext cx="0" cy="0"/>
          <a:chOff x="0" y="0"/>
          <a:chExt cx="0" cy="0"/>
        </a:xfrm>
      </p:grpSpPr>
      <p:sp>
        <p:nvSpPr>
          <p:cNvPr id="254" name="Google Shape;254;p4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255" name="Google Shape;255;p4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56" name="Google Shape;256;p4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57" name="Google Shape;257;p4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58" name="Google Shape;258;p40"/>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Video Analysis on Microsoft Azure</a:t>
            </a:r>
            <a:endParaRPr b="1">
              <a:solidFill>
                <a:srgbClr val="EAEAEA"/>
              </a:solidFill>
              <a:latin typeface="Open Sans"/>
              <a:ea typeface="Open Sans"/>
              <a:cs typeface="Open Sans"/>
              <a:sym typeface="Open Sans"/>
            </a:endParaRPr>
          </a:p>
        </p:txBody>
      </p:sp>
      <p:sp>
        <p:nvSpPr>
          <p:cNvPr id="259" name="Google Shape;259;p40"/>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 name="Google Shape;260;p40"/>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61" name="Shape 261"/>
        <p:cNvGrpSpPr/>
        <p:nvPr/>
      </p:nvGrpSpPr>
      <p:grpSpPr>
        <a:xfrm>
          <a:off x="0" y="0"/>
          <a:ext cx="0" cy="0"/>
          <a:chOff x="0" y="0"/>
          <a:chExt cx="0" cy="0"/>
        </a:xfrm>
      </p:grpSpPr>
      <p:sp>
        <p:nvSpPr>
          <p:cNvPr id="262" name="Google Shape;262;p4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263" name="Google Shape;263;p4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64" name="Google Shape;264;p41"/>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65" name="Google Shape;265;p41"/>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66" name="Google Shape;266;p41"/>
          <p:cNvSpPr txBox="1"/>
          <p:nvPr/>
        </p:nvSpPr>
        <p:spPr>
          <a:xfrm>
            <a:off x="4488725" y="91900"/>
            <a:ext cx="46023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Index and Analyze Videos with Microsoft Azure</a:t>
            </a:r>
            <a:endParaRPr b="1">
              <a:solidFill>
                <a:srgbClr val="EAEAEA"/>
              </a:solidFill>
              <a:latin typeface="Open Sans"/>
              <a:ea typeface="Open Sans"/>
              <a:cs typeface="Open Sans"/>
              <a:sym typeface="Open Sans"/>
            </a:endParaRPr>
          </a:p>
        </p:txBody>
      </p:sp>
      <p:sp>
        <p:nvSpPr>
          <p:cNvPr id="267" name="Google Shape;267;p41"/>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68" name="Google Shape;268;p41"/>
          <p:cNvSpPr txBox="1"/>
          <p:nvPr/>
        </p:nvSpPr>
        <p:spPr>
          <a:xfrm>
            <a:off x="1191150" y="1981325"/>
            <a:ext cx="6761700" cy="4236300"/>
          </a:xfrm>
          <a:prstGeom prst="rect">
            <a:avLst/>
          </a:prstGeom>
          <a:noFill/>
          <a:ln>
            <a:noFill/>
          </a:ln>
        </p:spPr>
        <p:txBody>
          <a:bodyPr anchorCtr="0" anchor="t" bIns="91425" lIns="91425" spcFirstLastPara="1" rIns="91425" wrap="square" tIns="91425">
            <a:noAutofit/>
          </a:bodyPr>
          <a:lstStyle/>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Introduction to Microsoft Azure</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Introduction to the Video Indexer API</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Explore Indexed Video Insights</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Create a Video Indexer API subscription</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Build an app that uses Video Indexer</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Review &amp; Quiz</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Next Steps</a:t>
            </a:r>
            <a:endParaRPr sz="2600">
              <a:latin typeface="Open Sans"/>
              <a:ea typeface="Open Sans"/>
              <a:cs typeface="Open Sans"/>
              <a:sym typeface="Open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269" name="Shape 269"/>
        <p:cNvGrpSpPr/>
        <p:nvPr/>
      </p:nvGrpSpPr>
      <p:grpSpPr>
        <a:xfrm>
          <a:off x="0" y="0"/>
          <a:ext cx="0" cy="0"/>
          <a:chOff x="0" y="0"/>
          <a:chExt cx="0" cy="0"/>
        </a:xfrm>
      </p:grpSpPr>
      <p:pic>
        <p:nvPicPr>
          <p:cNvPr id="270" name="Google Shape;270;p42"/>
          <p:cNvPicPr preferRelativeResize="0"/>
          <p:nvPr/>
        </p:nvPicPr>
        <p:blipFill rotWithShape="1">
          <a:blip r:embed="rId2">
            <a:alphaModFix/>
          </a:blip>
          <a:srcRect b="4030" l="15537" r="15003" t="0"/>
          <a:stretch/>
        </p:blipFill>
        <p:spPr>
          <a:xfrm>
            <a:off x="0" y="0"/>
            <a:ext cx="9143998" cy="6888749"/>
          </a:xfrm>
          <a:prstGeom prst="rect">
            <a:avLst/>
          </a:prstGeom>
          <a:noFill/>
          <a:ln>
            <a:noFill/>
          </a:ln>
        </p:spPr>
      </p:pic>
      <p:sp>
        <p:nvSpPr>
          <p:cNvPr id="271" name="Google Shape;271;p42"/>
          <p:cNvSpPr/>
          <p:nvPr/>
        </p:nvSpPr>
        <p:spPr>
          <a:xfrm>
            <a:off x="-12" y="15363"/>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42"/>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273" name="Google Shape;273;p42"/>
          <p:cNvSpPr txBox="1"/>
          <p:nvPr/>
        </p:nvSpPr>
        <p:spPr>
          <a:xfrm>
            <a:off x="96325" y="2335775"/>
            <a:ext cx="8858700" cy="300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VideoHacker: Index and Analyze Videos with Microsoft Azure</a:t>
            </a:r>
            <a:endParaRPr b="1" sz="7200">
              <a:solidFill>
                <a:srgbClr val="EAEAEA"/>
              </a:solidFill>
              <a:latin typeface="Open Sans"/>
              <a:ea typeface="Open Sans"/>
              <a:cs typeface="Open Sans"/>
              <a:sym typeface="Open Sans"/>
            </a:endParaRPr>
          </a:p>
        </p:txBody>
      </p:sp>
      <p:sp>
        <p:nvSpPr>
          <p:cNvPr id="274" name="Google Shape;274;p42"/>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275" name="Shape 275"/>
        <p:cNvGrpSpPr/>
        <p:nvPr/>
      </p:nvGrpSpPr>
      <p:grpSpPr>
        <a:xfrm>
          <a:off x="0" y="0"/>
          <a:ext cx="0" cy="0"/>
          <a:chOff x="0" y="0"/>
          <a:chExt cx="0" cy="0"/>
        </a:xfrm>
      </p:grpSpPr>
      <p:sp>
        <p:nvSpPr>
          <p:cNvPr id="276" name="Google Shape;276;p4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8" name="Shape 278"/>
        <p:cNvGrpSpPr/>
        <p:nvPr/>
      </p:nvGrpSpPr>
      <p:grpSpPr>
        <a:xfrm>
          <a:off x="0" y="0"/>
          <a:ext cx="0" cy="0"/>
          <a:chOff x="0" y="0"/>
          <a:chExt cx="0" cy="0"/>
        </a:xfrm>
      </p:grpSpPr>
      <p:sp>
        <p:nvSpPr>
          <p:cNvPr id="279" name="Google Shape;279;p4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80" name="Google Shape;280;p4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81" name="Google Shape;281;p4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82" name="Google Shape;282;p45"/>
          <p:cNvSpPr txBox="1"/>
          <p:nvPr/>
        </p:nvSpPr>
        <p:spPr>
          <a:xfrm>
            <a:off x="4139850" y="91900"/>
            <a:ext cx="49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and Deploy Node.js Apps with Microsoft Azure</a:t>
            </a:r>
            <a:endParaRPr b="1">
              <a:solidFill>
                <a:srgbClr val="EAEAEA"/>
              </a:solidFill>
              <a:latin typeface="Open Sans"/>
              <a:ea typeface="Open Sans"/>
              <a:cs typeface="Open Sans"/>
              <a:sym typeface="Open Sans"/>
            </a:endParaRPr>
          </a:p>
        </p:txBody>
      </p:sp>
      <p:sp>
        <p:nvSpPr>
          <p:cNvPr id="283" name="Google Shape;283;p45"/>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284" name="Google Shape;284;p45"/>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285" name="Google Shape;285;p45"/>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286" name="Shape 286"/>
        <p:cNvGrpSpPr/>
        <p:nvPr/>
      </p:nvGrpSpPr>
      <p:grpSpPr>
        <a:xfrm>
          <a:off x="0" y="0"/>
          <a:ext cx="0" cy="0"/>
          <a:chOff x="0" y="0"/>
          <a:chExt cx="0" cy="0"/>
        </a:xfrm>
      </p:grpSpPr>
      <p:sp>
        <p:nvSpPr>
          <p:cNvPr id="287" name="Google Shape;287;p4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88" name="Google Shape;288;p46"/>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89" name="Google Shape;289;p4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90" name="Google Shape;290;p46"/>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Web Dev with Node.js On Azure</a:t>
            </a:r>
            <a:endParaRPr b="1">
              <a:solidFill>
                <a:srgbClr val="EAEAEA"/>
              </a:solidFill>
              <a:latin typeface="Open Sans"/>
              <a:ea typeface="Open Sans"/>
              <a:cs typeface="Open Sans"/>
              <a:sym typeface="Open Sans"/>
            </a:endParaRPr>
          </a:p>
        </p:txBody>
      </p:sp>
      <p:sp>
        <p:nvSpPr>
          <p:cNvPr id="291" name="Google Shape;291;p46"/>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 name="Google Shape;292;p46"/>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293" name="Google Shape;293;p46"/>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294" name="Google Shape;294;p46"/>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295" name="Google Shape;295;p46"/>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96" name="Shape 296"/>
        <p:cNvGrpSpPr/>
        <p:nvPr/>
      </p:nvGrpSpPr>
      <p:grpSpPr>
        <a:xfrm>
          <a:off x="0" y="0"/>
          <a:ext cx="0" cy="0"/>
          <a:chOff x="0" y="0"/>
          <a:chExt cx="0" cy="0"/>
        </a:xfrm>
      </p:grpSpPr>
      <p:sp>
        <p:nvSpPr>
          <p:cNvPr id="297" name="Google Shape;297;p4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98" name="Google Shape;298;p47"/>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99" name="Google Shape;299;p47"/>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00" name="Google Shape;300;p47"/>
          <p:cNvSpPr txBox="1"/>
          <p:nvPr/>
        </p:nvSpPr>
        <p:spPr>
          <a:xfrm>
            <a:off x="860100" y="13492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301" name="Google Shape;301;p47"/>
          <p:cNvSpPr txBox="1"/>
          <p:nvPr/>
        </p:nvSpPr>
        <p:spPr>
          <a:xfrm>
            <a:off x="1524300" y="2506150"/>
            <a:ext cx="6095400" cy="2336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Create a Resource on Azure</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Make Account Settings</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Create a Git Repo</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Deploy Your Web App! </a:t>
            </a:r>
            <a:endParaRPr sz="2400">
              <a:latin typeface="Open Sans"/>
              <a:ea typeface="Open Sans"/>
              <a:cs typeface="Open Sans"/>
              <a:sym typeface="Open Sans"/>
            </a:endParaRPr>
          </a:p>
        </p:txBody>
      </p:sp>
      <p:sp>
        <p:nvSpPr>
          <p:cNvPr id="302" name="Google Shape;302;p47"/>
          <p:cNvSpPr txBox="1"/>
          <p:nvPr/>
        </p:nvSpPr>
        <p:spPr>
          <a:xfrm>
            <a:off x="4024600" y="91900"/>
            <a:ext cx="50664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Build and Deploy Node.js Apps with Microsoft Azure</a:t>
            </a:r>
            <a:endParaRPr b="1">
              <a:solidFill>
                <a:srgbClr val="EAEAEA"/>
              </a:solidFill>
              <a:latin typeface="Open Sans"/>
              <a:ea typeface="Open Sans"/>
              <a:cs typeface="Open Sans"/>
              <a:sym typeface="Open Sans"/>
            </a:endParaRPr>
          </a:p>
        </p:txBody>
      </p:sp>
      <p:sp>
        <p:nvSpPr>
          <p:cNvPr id="303" name="Google Shape;303;p47"/>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304" name="Google Shape;304;p47"/>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305" name="Google Shape;305;p47"/>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4" name="Shape 34"/>
        <p:cNvGrpSpPr/>
        <p:nvPr/>
      </p:nvGrpSpPr>
      <p:grpSpPr>
        <a:xfrm>
          <a:off x="0" y="0"/>
          <a:ext cx="0" cy="0"/>
          <a:chOff x="0" y="0"/>
          <a:chExt cx="0" cy="0"/>
        </a:xfrm>
      </p:grpSpPr>
      <p:pic>
        <p:nvPicPr>
          <p:cNvPr id="35" name="Google Shape;35;p5"/>
          <p:cNvPicPr preferRelativeResize="0"/>
          <p:nvPr/>
        </p:nvPicPr>
        <p:blipFill rotWithShape="1">
          <a:blip r:embed="rId2">
            <a:alphaModFix/>
          </a:blip>
          <a:srcRect b="0" l="10898" r="12887" t="0"/>
          <a:stretch/>
        </p:blipFill>
        <p:spPr>
          <a:xfrm>
            <a:off x="0" y="0"/>
            <a:ext cx="9144000" cy="6858000"/>
          </a:xfrm>
          <a:prstGeom prst="rect">
            <a:avLst/>
          </a:prstGeom>
          <a:noFill/>
          <a:ln>
            <a:noFill/>
          </a:ln>
        </p:spPr>
      </p:pic>
      <p:sp>
        <p:nvSpPr>
          <p:cNvPr id="36" name="Google Shape;36;p5"/>
          <p:cNvSpPr/>
          <p:nvPr/>
        </p:nvSpPr>
        <p:spPr>
          <a:xfrm>
            <a:off x="50" y="0"/>
            <a:ext cx="9144000" cy="6858000"/>
          </a:xfrm>
          <a:prstGeom prst="rect">
            <a:avLst/>
          </a:prstGeom>
          <a:solidFill>
            <a:srgbClr val="353535">
              <a:alpha val="8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txBox="1"/>
          <p:nvPr/>
        </p:nvSpPr>
        <p:spPr>
          <a:xfrm>
            <a:off x="129075" y="2268050"/>
            <a:ext cx="88857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FFFFFF"/>
                </a:solidFill>
                <a:latin typeface="Open Sans"/>
                <a:ea typeface="Open Sans"/>
                <a:cs typeface="Open Sans"/>
                <a:sym typeface="Open Sans"/>
              </a:rPr>
              <a:t>Build and Deploy Node.js Apps with Microsoft Azure</a:t>
            </a:r>
            <a:endParaRPr sz="4200">
              <a:solidFill>
                <a:srgbClr val="FFFFFF"/>
              </a:solidFill>
              <a:latin typeface="Open Sans"/>
              <a:ea typeface="Open Sans"/>
              <a:cs typeface="Open Sans"/>
              <a:sym typeface="Open Sans"/>
            </a:endParaRPr>
          </a:p>
        </p:txBody>
      </p:sp>
      <p:sp>
        <p:nvSpPr>
          <p:cNvPr id="38" name="Google Shape;38;p5"/>
          <p:cNvSpPr/>
          <p:nvPr/>
        </p:nvSpPr>
        <p:spPr>
          <a:xfrm>
            <a:off x="3623499" y="1421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39" name="Google Shape;39;p5"/>
          <p:cNvSpPr/>
          <p:nvPr/>
        </p:nvSpPr>
        <p:spPr>
          <a:xfrm rot="5400000">
            <a:off x="4317212" y="1026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40" name="Google Shape;40;p5"/>
          <p:cNvPicPr preferRelativeResize="0"/>
          <p:nvPr/>
        </p:nvPicPr>
        <p:blipFill>
          <a:blip r:embed="rId3">
            <a:alphaModFix/>
          </a:blip>
          <a:stretch>
            <a:fillRect/>
          </a:stretch>
        </p:blipFill>
        <p:spPr>
          <a:xfrm>
            <a:off x="3096307" y="4339327"/>
            <a:ext cx="2835570" cy="606827"/>
          </a:xfrm>
          <a:prstGeom prst="rect">
            <a:avLst/>
          </a:prstGeom>
          <a:noFill/>
          <a:ln>
            <a:noFill/>
          </a:ln>
        </p:spPr>
      </p:pic>
      <p:sp>
        <p:nvSpPr>
          <p:cNvPr id="41" name="Google Shape;41;p5"/>
          <p:cNvSpPr txBox="1"/>
          <p:nvPr/>
        </p:nvSpPr>
        <p:spPr>
          <a:xfrm>
            <a:off x="3778736" y="1564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42" name="Google Shape;42;p5"/>
          <p:cNvCxnSpPr/>
          <p:nvPr/>
        </p:nvCxnSpPr>
        <p:spPr>
          <a:xfrm>
            <a:off x="2791500" y="3971225"/>
            <a:ext cx="34452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06" name="Shape 306"/>
        <p:cNvGrpSpPr/>
        <p:nvPr/>
      </p:nvGrpSpPr>
      <p:grpSpPr>
        <a:xfrm>
          <a:off x="0" y="0"/>
          <a:ext cx="0" cy="0"/>
          <a:chOff x="0" y="0"/>
          <a:chExt cx="0" cy="0"/>
        </a:xfrm>
      </p:grpSpPr>
      <p:pic>
        <p:nvPicPr>
          <p:cNvPr id="307" name="Google Shape;307;p48"/>
          <p:cNvPicPr preferRelativeResize="0"/>
          <p:nvPr/>
        </p:nvPicPr>
        <p:blipFill rotWithShape="1">
          <a:blip r:embed="rId2">
            <a:alphaModFix/>
          </a:blip>
          <a:srcRect b="0" l="10898" r="12887" t="0"/>
          <a:stretch/>
        </p:blipFill>
        <p:spPr>
          <a:xfrm>
            <a:off x="0" y="0"/>
            <a:ext cx="9144000" cy="6858000"/>
          </a:xfrm>
          <a:prstGeom prst="rect">
            <a:avLst/>
          </a:prstGeom>
          <a:noFill/>
          <a:ln>
            <a:noFill/>
          </a:ln>
        </p:spPr>
      </p:pic>
      <p:sp>
        <p:nvSpPr>
          <p:cNvPr id="308" name="Google Shape;308;p48"/>
          <p:cNvSpPr/>
          <p:nvPr/>
        </p:nvSpPr>
        <p:spPr>
          <a:xfrm>
            <a:off x="50" y="0"/>
            <a:ext cx="9144000" cy="6858000"/>
          </a:xfrm>
          <a:prstGeom prst="rect">
            <a:avLst/>
          </a:prstGeom>
          <a:solidFill>
            <a:srgbClr val="353535">
              <a:alpha val="8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8"/>
          <p:cNvSpPr txBox="1"/>
          <p:nvPr/>
        </p:nvSpPr>
        <p:spPr>
          <a:xfrm>
            <a:off x="129075" y="2268050"/>
            <a:ext cx="88857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FFFFFF"/>
                </a:solidFill>
                <a:latin typeface="Open Sans"/>
                <a:ea typeface="Open Sans"/>
                <a:cs typeface="Open Sans"/>
                <a:sym typeface="Open Sans"/>
              </a:rPr>
              <a:t>Hackerlog: Build and Deploy Node.js Apps with Microsoft Azure</a:t>
            </a:r>
            <a:endParaRPr sz="4200">
              <a:solidFill>
                <a:srgbClr val="FFFFFF"/>
              </a:solidFill>
              <a:latin typeface="Open Sans"/>
              <a:ea typeface="Open Sans"/>
              <a:cs typeface="Open Sans"/>
              <a:sym typeface="Open Sans"/>
            </a:endParaRPr>
          </a:p>
        </p:txBody>
      </p:sp>
      <p:sp>
        <p:nvSpPr>
          <p:cNvPr id="310" name="Google Shape;310;p48"/>
          <p:cNvSpPr/>
          <p:nvPr/>
        </p:nvSpPr>
        <p:spPr>
          <a:xfrm>
            <a:off x="3623499" y="1421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311" name="Google Shape;311;p48"/>
          <p:cNvSpPr/>
          <p:nvPr/>
        </p:nvSpPr>
        <p:spPr>
          <a:xfrm rot="5400000">
            <a:off x="4317212" y="1026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312" name="Google Shape;312;p48"/>
          <p:cNvPicPr preferRelativeResize="0"/>
          <p:nvPr/>
        </p:nvPicPr>
        <p:blipFill>
          <a:blip r:embed="rId3">
            <a:alphaModFix/>
          </a:blip>
          <a:stretch>
            <a:fillRect/>
          </a:stretch>
        </p:blipFill>
        <p:spPr>
          <a:xfrm>
            <a:off x="3096307" y="4339327"/>
            <a:ext cx="2835570" cy="606827"/>
          </a:xfrm>
          <a:prstGeom prst="rect">
            <a:avLst/>
          </a:prstGeom>
          <a:noFill/>
          <a:ln>
            <a:noFill/>
          </a:ln>
        </p:spPr>
      </p:pic>
      <p:sp>
        <p:nvSpPr>
          <p:cNvPr id="313" name="Google Shape;313;p48"/>
          <p:cNvSpPr txBox="1"/>
          <p:nvPr/>
        </p:nvSpPr>
        <p:spPr>
          <a:xfrm>
            <a:off x="3778736" y="1564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314" name="Google Shape;314;p48"/>
          <p:cNvCxnSpPr/>
          <p:nvPr/>
        </p:nvCxnSpPr>
        <p:spPr>
          <a:xfrm>
            <a:off x="2791500" y="3971225"/>
            <a:ext cx="34452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315" name="Shape 315"/>
        <p:cNvGrpSpPr/>
        <p:nvPr/>
      </p:nvGrpSpPr>
      <p:grpSpPr>
        <a:xfrm>
          <a:off x="0" y="0"/>
          <a:ext cx="0" cy="0"/>
          <a:chOff x="0" y="0"/>
          <a:chExt cx="0" cy="0"/>
        </a:xfrm>
      </p:grpSpPr>
      <p:sp>
        <p:nvSpPr>
          <p:cNvPr id="316" name="Google Shape;316;p49"/>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18" name="Shape 318"/>
        <p:cNvGrpSpPr/>
        <p:nvPr/>
      </p:nvGrpSpPr>
      <p:grpSpPr>
        <a:xfrm>
          <a:off x="0" y="0"/>
          <a:ext cx="0" cy="0"/>
          <a:chOff x="0" y="0"/>
          <a:chExt cx="0" cy="0"/>
        </a:xfrm>
      </p:grpSpPr>
      <p:sp>
        <p:nvSpPr>
          <p:cNvPr id="319" name="Google Shape;319;p5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320" name="Google Shape;320;p51"/>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321" name="Google Shape;321;p51"/>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22" name="Google Shape;322;p51"/>
          <p:cNvSpPr txBox="1"/>
          <p:nvPr/>
        </p:nvSpPr>
        <p:spPr>
          <a:xfrm>
            <a:off x="4139850" y="91900"/>
            <a:ext cx="49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and Deploy Node.js Apps with Microsoft Azure</a:t>
            </a:r>
            <a:endParaRPr b="1">
              <a:solidFill>
                <a:srgbClr val="EAEAEA"/>
              </a:solidFill>
              <a:latin typeface="Open Sans"/>
              <a:ea typeface="Open Sans"/>
              <a:cs typeface="Open Sans"/>
              <a:sym typeface="Open Sans"/>
            </a:endParaRPr>
          </a:p>
        </p:txBody>
      </p:sp>
      <p:sp>
        <p:nvSpPr>
          <p:cNvPr id="323" name="Google Shape;323;p51"/>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324" name="Google Shape;324;p51"/>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325" name="Google Shape;325;p51"/>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326" name="Shape 326"/>
        <p:cNvGrpSpPr/>
        <p:nvPr/>
      </p:nvGrpSpPr>
      <p:grpSpPr>
        <a:xfrm>
          <a:off x="0" y="0"/>
          <a:ext cx="0" cy="0"/>
          <a:chOff x="0" y="0"/>
          <a:chExt cx="0" cy="0"/>
        </a:xfrm>
      </p:grpSpPr>
      <p:sp>
        <p:nvSpPr>
          <p:cNvPr id="327" name="Google Shape;327;p5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328" name="Google Shape;328;p5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329" name="Google Shape;329;p5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330" name="Google Shape;330;p5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31" name="Google Shape;331;p52"/>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FAQ Bots on Azure</a:t>
            </a:r>
            <a:endParaRPr b="1">
              <a:solidFill>
                <a:srgbClr val="EAEAEA"/>
              </a:solidFill>
              <a:latin typeface="Open Sans"/>
              <a:ea typeface="Open Sans"/>
              <a:cs typeface="Open Sans"/>
              <a:sym typeface="Open Sans"/>
            </a:endParaRPr>
          </a:p>
        </p:txBody>
      </p:sp>
      <p:sp>
        <p:nvSpPr>
          <p:cNvPr id="332" name="Google Shape;332;p52"/>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52"/>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334" name="Shape 334"/>
        <p:cNvGrpSpPr/>
        <p:nvPr/>
      </p:nvGrpSpPr>
      <p:grpSpPr>
        <a:xfrm>
          <a:off x="0" y="0"/>
          <a:ext cx="0" cy="0"/>
          <a:chOff x="0" y="0"/>
          <a:chExt cx="0" cy="0"/>
        </a:xfrm>
      </p:grpSpPr>
      <p:sp>
        <p:nvSpPr>
          <p:cNvPr id="335" name="Google Shape;335;p5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336" name="Google Shape;336;p5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337" name="Google Shape;337;p5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338" name="Google Shape;338;p5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39" name="Google Shape;339;p53"/>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FAQ Bots on Azure</a:t>
            </a:r>
            <a:endParaRPr b="1">
              <a:solidFill>
                <a:srgbClr val="EAEAEA"/>
              </a:solidFill>
              <a:latin typeface="Open Sans"/>
              <a:ea typeface="Open Sans"/>
              <a:cs typeface="Open Sans"/>
              <a:sym typeface="Open Sans"/>
            </a:endParaRPr>
          </a:p>
        </p:txBody>
      </p:sp>
      <p:sp>
        <p:nvSpPr>
          <p:cNvPr id="340" name="Google Shape;340;p53"/>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341" name="Google Shape;341;p53"/>
          <p:cNvSpPr txBox="1"/>
          <p:nvPr/>
        </p:nvSpPr>
        <p:spPr>
          <a:xfrm>
            <a:off x="1524300" y="2048950"/>
            <a:ext cx="6095400" cy="4013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Bots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Microsoft </a:t>
            </a:r>
            <a:r>
              <a:rPr lang="en" sz="2400">
                <a:latin typeface="Open Sans"/>
                <a:ea typeface="Open Sans"/>
                <a:cs typeface="Open Sans"/>
                <a:sym typeface="Open Sans"/>
              </a:rPr>
              <a:t>Azure and Visual Studio</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Create Azure Web App Bot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Add Questions to the Bot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Deploy Your New App! </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42" name="Shape 342"/>
        <p:cNvGrpSpPr/>
        <p:nvPr/>
      </p:nvGrpSpPr>
      <p:grpSpPr>
        <a:xfrm>
          <a:off x="0" y="0"/>
          <a:ext cx="0" cy="0"/>
          <a:chOff x="0" y="0"/>
          <a:chExt cx="0" cy="0"/>
        </a:xfrm>
      </p:grpSpPr>
      <p:pic>
        <p:nvPicPr>
          <p:cNvPr id="343" name="Google Shape;343;p54"/>
          <p:cNvPicPr preferRelativeResize="0"/>
          <p:nvPr/>
        </p:nvPicPr>
        <p:blipFill rotWithShape="1">
          <a:blip r:embed="rId2">
            <a:alphaModFix/>
          </a:blip>
          <a:srcRect b="0" l="14089" r="0" t="0"/>
          <a:stretch/>
        </p:blipFill>
        <p:spPr>
          <a:xfrm>
            <a:off x="0" y="0"/>
            <a:ext cx="9143997" cy="6857998"/>
          </a:xfrm>
          <a:prstGeom prst="rect">
            <a:avLst/>
          </a:prstGeom>
          <a:noFill/>
          <a:ln>
            <a:noFill/>
          </a:ln>
        </p:spPr>
      </p:pic>
      <p:sp>
        <p:nvSpPr>
          <p:cNvPr id="344" name="Google Shape;344;p54"/>
          <p:cNvSpPr/>
          <p:nvPr/>
        </p:nvSpPr>
        <p:spPr>
          <a:xfrm>
            <a:off x="-12" y="-12"/>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54"/>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346" name="Google Shape;346;p54"/>
          <p:cNvSpPr txBox="1"/>
          <p:nvPr/>
        </p:nvSpPr>
        <p:spPr>
          <a:xfrm>
            <a:off x="986250" y="2267801"/>
            <a:ext cx="7171500" cy="3397200"/>
          </a:xfrm>
          <a:prstGeom prst="rect">
            <a:avLst/>
          </a:prstGeom>
          <a:noFill/>
          <a:ln>
            <a:noFill/>
          </a:ln>
          <a:effectLst>
            <a:outerShdw blurRad="57150" rotWithShape="0" algn="bl" dir="5400000" dist="66675">
              <a:srgbClr val="000000">
                <a:alpha val="97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FAQ Bot On Azure</a:t>
            </a:r>
            <a:endParaRPr b="1" sz="72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b="1" sz="7200">
              <a:solidFill>
                <a:srgbClr val="EAEAEA"/>
              </a:solidFill>
              <a:latin typeface="Open Sans"/>
              <a:ea typeface="Open Sans"/>
              <a:cs typeface="Open Sans"/>
              <a:sym typeface="Open Sans"/>
            </a:endParaRPr>
          </a:p>
        </p:txBody>
      </p:sp>
      <p:sp>
        <p:nvSpPr>
          <p:cNvPr id="347" name="Google Shape;347;p54"/>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348" name="Shape 348"/>
        <p:cNvGrpSpPr/>
        <p:nvPr/>
      </p:nvGrpSpPr>
      <p:grpSpPr>
        <a:xfrm>
          <a:off x="0" y="0"/>
          <a:ext cx="0" cy="0"/>
          <a:chOff x="0" y="0"/>
          <a:chExt cx="0" cy="0"/>
        </a:xfrm>
      </p:grpSpPr>
      <p:sp>
        <p:nvSpPr>
          <p:cNvPr id="349" name="Google Shape;349;p5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51" name="Shape 351"/>
        <p:cNvGrpSpPr/>
        <p:nvPr/>
      </p:nvGrpSpPr>
      <p:grpSpPr>
        <a:xfrm>
          <a:off x="0" y="0"/>
          <a:ext cx="0" cy="0"/>
          <a:chOff x="0" y="0"/>
          <a:chExt cx="0" cy="0"/>
        </a:xfrm>
      </p:grpSpPr>
      <p:sp>
        <p:nvSpPr>
          <p:cNvPr id="352" name="Google Shape;352;p5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353" name="Google Shape;353;p57"/>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354" name="Google Shape;354;p57"/>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55" name="Google Shape;355;p57"/>
          <p:cNvSpPr txBox="1"/>
          <p:nvPr/>
        </p:nvSpPr>
        <p:spPr>
          <a:xfrm>
            <a:off x="4139850" y="91900"/>
            <a:ext cx="49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and Deploy Node.js Apps with Microsoft Azure</a:t>
            </a:r>
            <a:endParaRPr b="1">
              <a:solidFill>
                <a:srgbClr val="EAEAEA"/>
              </a:solidFill>
              <a:latin typeface="Open Sans"/>
              <a:ea typeface="Open Sans"/>
              <a:cs typeface="Open Sans"/>
              <a:sym typeface="Open Sans"/>
            </a:endParaRPr>
          </a:p>
        </p:txBody>
      </p:sp>
      <p:sp>
        <p:nvSpPr>
          <p:cNvPr id="356" name="Google Shape;356;p57"/>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357" name="Google Shape;357;p57"/>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358" name="Google Shape;358;p57"/>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359" name="Shape 359"/>
        <p:cNvGrpSpPr/>
        <p:nvPr/>
      </p:nvGrpSpPr>
      <p:grpSpPr>
        <a:xfrm>
          <a:off x="0" y="0"/>
          <a:ext cx="0" cy="0"/>
          <a:chOff x="0" y="0"/>
          <a:chExt cx="0" cy="0"/>
        </a:xfrm>
      </p:grpSpPr>
      <p:sp>
        <p:nvSpPr>
          <p:cNvPr id="360" name="Google Shape;360;p5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361" name="Google Shape;361;p5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362" name="Google Shape;362;p5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363" name="Google Shape;363;p5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64" name="Google Shape;364;p58"/>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Web Dev with Node.js On Azure</a:t>
            </a:r>
            <a:endParaRPr b="1">
              <a:solidFill>
                <a:srgbClr val="EAEAEA"/>
              </a:solidFill>
              <a:latin typeface="Open Sans"/>
              <a:ea typeface="Open Sans"/>
              <a:cs typeface="Open Sans"/>
              <a:sym typeface="Open Sans"/>
            </a:endParaRPr>
          </a:p>
        </p:txBody>
      </p:sp>
      <p:sp>
        <p:nvSpPr>
          <p:cNvPr id="365" name="Google Shape;365;p58"/>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58"/>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367" name="Shape 367"/>
        <p:cNvGrpSpPr/>
        <p:nvPr/>
      </p:nvGrpSpPr>
      <p:grpSpPr>
        <a:xfrm>
          <a:off x="0" y="0"/>
          <a:ext cx="0" cy="0"/>
          <a:chOff x="0" y="0"/>
          <a:chExt cx="0" cy="0"/>
        </a:xfrm>
      </p:grpSpPr>
      <p:sp>
        <p:nvSpPr>
          <p:cNvPr id="368" name="Google Shape;368;p5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369" name="Google Shape;369;p5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370" name="Google Shape;370;p5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371" name="Google Shape;371;p5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72" name="Google Shape;372;p59"/>
          <p:cNvSpPr txBox="1"/>
          <p:nvPr/>
        </p:nvSpPr>
        <p:spPr>
          <a:xfrm>
            <a:off x="5088550" y="91900"/>
            <a:ext cx="40023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Web Dev with Node.js on Microsoft Azure</a:t>
            </a:r>
            <a:endParaRPr b="1">
              <a:solidFill>
                <a:srgbClr val="EAEAEA"/>
              </a:solidFill>
              <a:latin typeface="Open Sans"/>
              <a:ea typeface="Open Sans"/>
              <a:cs typeface="Open Sans"/>
              <a:sym typeface="Open Sans"/>
            </a:endParaRPr>
          </a:p>
        </p:txBody>
      </p:sp>
      <p:sp>
        <p:nvSpPr>
          <p:cNvPr id="373" name="Google Shape;373;p59"/>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374" name="Google Shape;374;p59"/>
          <p:cNvSpPr txBox="1"/>
          <p:nvPr/>
        </p:nvSpPr>
        <p:spPr>
          <a:xfrm>
            <a:off x="1524300" y="2048950"/>
            <a:ext cx="60954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Web Development</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Microsoft </a:t>
            </a:r>
            <a:r>
              <a:rPr lang="en" sz="2400">
                <a:latin typeface="Open Sans"/>
                <a:ea typeface="Open Sans"/>
                <a:cs typeface="Open Sans"/>
                <a:sym typeface="Open Sans"/>
              </a:rPr>
              <a:t>Azure and Visual Studio</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Node.js and Express</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Deploy Your Web App! </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43" name="Shape 43"/>
        <p:cNvGrpSpPr/>
        <p:nvPr/>
      </p:nvGrpSpPr>
      <p:grpSpPr>
        <a:xfrm>
          <a:off x="0" y="0"/>
          <a:ext cx="0" cy="0"/>
          <a:chOff x="0" y="0"/>
          <a:chExt cx="0" cy="0"/>
        </a:xfrm>
      </p:grpSpPr>
      <p:sp>
        <p:nvSpPr>
          <p:cNvPr id="44" name="Google Shape;44;p6"/>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75" name="Shape 375"/>
        <p:cNvGrpSpPr/>
        <p:nvPr/>
      </p:nvGrpSpPr>
      <p:grpSpPr>
        <a:xfrm>
          <a:off x="0" y="0"/>
          <a:ext cx="0" cy="0"/>
          <a:chOff x="0" y="0"/>
          <a:chExt cx="0" cy="0"/>
        </a:xfrm>
      </p:grpSpPr>
      <p:pic>
        <p:nvPicPr>
          <p:cNvPr id="376" name="Google Shape;376;p60"/>
          <p:cNvPicPr preferRelativeResize="0"/>
          <p:nvPr/>
        </p:nvPicPr>
        <p:blipFill rotWithShape="1">
          <a:blip r:embed="rId2">
            <a:alphaModFix/>
          </a:blip>
          <a:srcRect b="0" l="10898" r="12887" t="0"/>
          <a:stretch/>
        </p:blipFill>
        <p:spPr>
          <a:xfrm>
            <a:off x="0" y="-17850"/>
            <a:ext cx="9144000" cy="6858000"/>
          </a:xfrm>
          <a:prstGeom prst="rect">
            <a:avLst/>
          </a:prstGeom>
          <a:noFill/>
          <a:ln>
            <a:noFill/>
          </a:ln>
        </p:spPr>
      </p:pic>
      <p:sp>
        <p:nvSpPr>
          <p:cNvPr id="377" name="Google Shape;377;p60"/>
          <p:cNvSpPr/>
          <p:nvPr/>
        </p:nvSpPr>
        <p:spPr>
          <a:xfrm>
            <a:off x="-12" y="-17862"/>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60"/>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379" name="Google Shape;379;p60"/>
          <p:cNvSpPr txBox="1"/>
          <p:nvPr/>
        </p:nvSpPr>
        <p:spPr>
          <a:xfrm>
            <a:off x="986250" y="2267801"/>
            <a:ext cx="7171500" cy="33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Web Dev with Node.js On Azure</a:t>
            </a:r>
            <a:endParaRPr b="1" sz="72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b="1" sz="7200">
              <a:solidFill>
                <a:srgbClr val="EAEAEA"/>
              </a:solidFill>
              <a:latin typeface="Open Sans"/>
              <a:ea typeface="Open Sans"/>
              <a:cs typeface="Open Sans"/>
              <a:sym typeface="Open Sans"/>
            </a:endParaRPr>
          </a:p>
        </p:txBody>
      </p:sp>
      <p:sp>
        <p:nvSpPr>
          <p:cNvPr id="380" name="Google Shape;380;p60"/>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381" name="Shape 381"/>
        <p:cNvGrpSpPr/>
        <p:nvPr/>
      </p:nvGrpSpPr>
      <p:grpSpPr>
        <a:xfrm>
          <a:off x="0" y="0"/>
          <a:ext cx="0" cy="0"/>
          <a:chOff x="0" y="0"/>
          <a:chExt cx="0" cy="0"/>
        </a:xfrm>
      </p:grpSpPr>
      <p:sp>
        <p:nvSpPr>
          <p:cNvPr id="382" name="Google Shape;382;p6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84" name="Shape 384"/>
        <p:cNvGrpSpPr/>
        <p:nvPr/>
      </p:nvGrpSpPr>
      <p:grpSpPr>
        <a:xfrm>
          <a:off x="0" y="0"/>
          <a:ext cx="0" cy="0"/>
          <a:chOff x="0" y="0"/>
          <a:chExt cx="0" cy="0"/>
        </a:xfrm>
      </p:grpSpPr>
      <p:sp>
        <p:nvSpPr>
          <p:cNvPr id="385" name="Google Shape;385;p6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386" name="Google Shape;386;p6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387" name="Google Shape;387;p6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88" name="Google Shape;388;p63"/>
          <p:cNvSpPr txBox="1"/>
          <p:nvPr/>
        </p:nvSpPr>
        <p:spPr>
          <a:xfrm>
            <a:off x="4155269" y="91900"/>
            <a:ext cx="49356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Index and Analyze Videos with Microsoft Azure</a:t>
            </a:r>
            <a:endParaRPr b="1">
              <a:solidFill>
                <a:srgbClr val="EAEAEA"/>
              </a:solidFill>
              <a:latin typeface="Open Sans"/>
              <a:ea typeface="Open Sans"/>
              <a:cs typeface="Open Sans"/>
              <a:sym typeface="Open Sans"/>
            </a:endParaRPr>
          </a:p>
        </p:txBody>
      </p:sp>
      <p:pic>
        <p:nvPicPr>
          <p:cNvPr id="389" name="Google Shape;389;p63"/>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390" name="Google Shape;390;p63"/>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391" name="Google Shape;391;p6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392" name="Shape 392"/>
        <p:cNvGrpSpPr/>
        <p:nvPr/>
      </p:nvGrpSpPr>
      <p:grpSpPr>
        <a:xfrm>
          <a:off x="0" y="0"/>
          <a:ext cx="0" cy="0"/>
          <a:chOff x="0" y="0"/>
          <a:chExt cx="0" cy="0"/>
        </a:xfrm>
      </p:grpSpPr>
      <p:sp>
        <p:nvSpPr>
          <p:cNvPr id="393" name="Google Shape;393;p6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394" name="Google Shape;394;p6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395" name="Google Shape;395;p6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396" name="Google Shape;396;p6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97" name="Google Shape;397;p64"/>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Web Dev with Node.js On Azure</a:t>
            </a:r>
            <a:endParaRPr b="1">
              <a:solidFill>
                <a:srgbClr val="EAEAEA"/>
              </a:solidFill>
              <a:latin typeface="Open Sans"/>
              <a:ea typeface="Open Sans"/>
              <a:cs typeface="Open Sans"/>
              <a:sym typeface="Open Sans"/>
            </a:endParaRPr>
          </a:p>
        </p:txBody>
      </p:sp>
      <p:sp>
        <p:nvSpPr>
          <p:cNvPr id="398" name="Google Shape;398;p64"/>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9" name="Google Shape;399;p64"/>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400" name="Shape 400"/>
        <p:cNvGrpSpPr/>
        <p:nvPr/>
      </p:nvGrpSpPr>
      <p:grpSpPr>
        <a:xfrm>
          <a:off x="0" y="0"/>
          <a:ext cx="0" cy="0"/>
          <a:chOff x="0" y="0"/>
          <a:chExt cx="0" cy="0"/>
        </a:xfrm>
      </p:grpSpPr>
      <p:sp>
        <p:nvSpPr>
          <p:cNvPr id="401" name="Google Shape;401;p6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402" name="Google Shape;402;p6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403" name="Google Shape;403;p6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404" name="Google Shape;404;p6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405" name="Google Shape;405;p65"/>
          <p:cNvSpPr txBox="1"/>
          <p:nvPr/>
        </p:nvSpPr>
        <p:spPr>
          <a:xfrm>
            <a:off x="5088550" y="91900"/>
            <a:ext cx="40023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Web Dev with Node.js on Microsoft Azure</a:t>
            </a:r>
            <a:endParaRPr b="1">
              <a:solidFill>
                <a:srgbClr val="EAEAEA"/>
              </a:solidFill>
              <a:latin typeface="Open Sans"/>
              <a:ea typeface="Open Sans"/>
              <a:cs typeface="Open Sans"/>
              <a:sym typeface="Open Sans"/>
            </a:endParaRPr>
          </a:p>
        </p:txBody>
      </p:sp>
      <p:sp>
        <p:nvSpPr>
          <p:cNvPr id="406" name="Google Shape;406;p65"/>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407" name="Google Shape;407;p65"/>
          <p:cNvSpPr txBox="1"/>
          <p:nvPr/>
        </p:nvSpPr>
        <p:spPr>
          <a:xfrm>
            <a:off x="1524300" y="2048950"/>
            <a:ext cx="60954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Web Development</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Microsoft </a:t>
            </a:r>
            <a:r>
              <a:rPr lang="en" sz="2400">
                <a:latin typeface="Open Sans"/>
                <a:ea typeface="Open Sans"/>
                <a:cs typeface="Open Sans"/>
                <a:sym typeface="Open Sans"/>
              </a:rPr>
              <a:t>Azure and Visual Studio</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Node.js and Express</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Deploy Your Web App! </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408" name="Shape 408"/>
        <p:cNvGrpSpPr/>
        <p:nvPr/>
      </p:nvGrpSpPr>
      <p:grpSpPr>
        <a:xfrm>
          <a:off x="0" y="0"/>
          <a:ext cx="0" cy="0"/>
          <a:chOff x="0" y="0"/>
          <a:chExt cx="0" cy="0"/>
        </a:xfrm>
      </p:grpSpPr>
      <p:pic>
        <p:nvPicPr>
          <p:cNvPr id="409" name="Google Shape;409;p66"/>
          <p:cNvPicPr preferRelativeResize="0"/>
          <p:nvPr/>
        </p:nvPicPr>
        <p:blipFill rotWithShape="1">
          <a:blip r:embed="rId2">
            <a:alphaModFix/>
          </a:blip>
          <a:srcRect b="0" l="10898" r="12887" t="0"/>
          <a:stretch/>
        </p:blipFill>
        <p:spPr>
          <a:xfrm>
            <a:off x="0" y="-17850"/>
            <a:ext cx="9144000" cy="6858000"/>
          </a:xfrm>
          <a:prstGeom prst="rect">
            <a:avLst/>
          </a:prstGeom>
          <a:noFill/>
          <a:ln>
            <a:noFill/>
          </a:ln>
        </p:spPr>
      </p:pic>
      <p:sp>
        <p:nvSpPr>
          <p:cNvPr id="410" name="Google Shape;410;p66"/>
          <p:cNvSpPr/>
          <p:nvPr/>
        </p:nvSpPr>
        <p:spPr>
          <a:xfrm>
            <a:off x="-12" y="-17862"/>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1" name="Google Shape;411;p66"/>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412" name="Google Shape;412;p66"/>
          <p:cNvSpPr txBox="1"/>
          <p:nvPr/>
        </p:nvSpPr>
        <p:spPr>
          <a:xfrm>
            <a:off x="986250" y="2267801"/>
            <a:ext cx="7171500" cy="33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Web Dev with Node.js On Azure</a:t>
            </a:r>
            <a:endParaRPr b="1" sz="72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b="1" sz="7200">
              <a:solidFill>
                <a:srgbClr val="EAEAEA"/>
              </a:solidFill>
              <a:latin typeface="Open Sans"/>
              <a:ea typeface="Open Sans"/>
              <a:cs typeface="Open Sans"/>
              <a:sym typeface="Open Sans"/>
            </a:endParaRPr>
          </a:p>
        </p:txBody>
      </p:sp>
      <p:sp>
        <p:nvSpPr>
          <p:cNvPr id="413" name="Google Shape;413;p66"/>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414" name="Shape 414"/>
        <p:cNvGrpSpPr/>
        <p:nvPr/>
      </p:nvGrpSpPr>
      <p:grpSpPr>
        <a:xfrm>
          <a:off x="0" y="0"/>
          <a:ext cx="0" cy="0"/>
          <a:chOff x="0" y="0"/>
          <a:chExt cx="0" cy="0"/>
        </a:xfrm>
      </p:grpSpPr>
      <p:sp>
        <p:nvSpPr>
          <p:cNvPr id="415" name="Google Shape;415;p6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18" name="Shape 418"/>
        <p:cNvGrpSpPr/>
        <p:nvPr/>
      </p:nvGrpSpPr>
      <p:grpSpPr>
        <a:xfrm>
          <a:off x="0" y="0"/>
          <a:ext cx="0" cy="0"/>
          <a:chOff x="0" y="0"/>
          <a:chExt cx="0" cy="0"/>
        </a:xfrm>
      </p:grpSpPr>
      <p:sp>
        <p:nvSpPr>
          <p:cNvPr id="419" name="Google Shape;419;p6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420" name="Google Shape;420;p6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421" name="Google Shape;421;p69"/>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422" name="Google Shape;422;p69"/>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sp>
        <p:nvSpPr>
          <p:cNvPr id="423" name="Google Shape;423;p69"/>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424" name="Google Shape;424;p69"/>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425" name="Google Shape;425;p69"/>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426" name="Shape 426"/>
        <p:cNvGrpSpPr/>
        <p:nvPr/>
      </p:nvGrpSpPr>
      <p:grpSpPr>
        <a:xfrm>
          <a:off x="0" y="0"/>
          <a:ext cx="0" cy="0"/>
          <a:chOff x="0" y="0"/>
          <a:chExt cx="0" cy="0"/>
        </a:xfrm>
      </p:grpSpPr>
      <p:sp>
        <p:nvSpPr>
          <p:cNvPr id="427" name="Google Shape;427;p70"/>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70"/>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429" name="Google Shape;429;p70"/>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430" name="Google Shape;430;p7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431" name="Google Shape;431;p7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432" name="Google Shape;432;p70"/>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433" name="Google Shape;433;p70"/>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434" name="Google Shape;434;p70"/>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435" name="Google Shape;435;p70"/>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436" name="Shape 436"/>
        <p:cNvGrpSpPr/>
        <p:nvPr/>
      </p:nvGrpSpPr>
      <p:grpSpPr>
        <a:xfrm>
          <a:off x="0" y="0"/>
          <a:ext cx="0" cy="0"/>
          <a:chOff x="0" y="0"/>
          <a:chExt cx="0" cy="0"/>
        </a:xfrm>
      </p:grpSpPr>
      <p:sp>
        <p:nvSpPr>
          <p:cNvPr id="437" name="Google Shape;437;p71"/>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438" name="Google Shape;438;p71"/>
          <p:cNvSpPr txBox="1"/>
          <p:nvPr/>
        </p:nvSpPr>
        <p:spPr>
          <a:xfrm>
            <a:off x="2521950" y="2154150"/>
            <a:ext cx="41001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Technical Interview Tips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Demonstration</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Practice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439" name="Google Shape;439;p71"/>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440" name="Google Shape;440;p7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441" name="Google Shape;441;p71"/>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442" name="Google Shape;442;p71"/>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443" name="Google Shape;443;p71"/>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444" name="Google Shape;444;p71"/>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445" name="Google Shape;445;p71"/>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6" name="Shape 46"/>
        <p:cNvGrpSpPr/>
        <p:nvPr/>
      </p:nvGrpSpPr>
      <p:grpSpPr>
        <a:xfrm>
          <a:off x="0" y="0"/>
          <a:ext cx="0" cy="0"/>
          <a:chOff x="0" y="0"/>
          <a:chExt cx="0" cy="0"/>
        </a:xfrm>
      </p:grpSpPr>
      <p:sp>
        <p:nvSpPr>
          <p:cNvPr id="47" name="Google Shape;47;p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48" name="Google Shape;48;p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49" name="Google Shape;49;p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0" name="Google Shape;50;p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1" name="Google Shape;51;p8"/>
          <p:cNvSpPr txBox="1"/>
          <p:nvPr/>
        </p:nvSpPr>
        <p:spPr>
          <a:xfrm>
            <a:off x="5339874" y="91900"/>
            <a:ext cx="37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446" name="Shape 446"/>
        <p:cNvGrpSpPr/>
        <p:nvPr/>
      </p:nvGrpSpPr>
      <p:grpSpPr>
        <a:xfrm>
          <a:off x="0" y="0"/>
          <a:ext cx="0" cy="0"/>
          <a:chOff x="0" y="0"/>
          <a:chExt cx="0" cy="0"/>
        </a:xfrm>
      </p:grpSpPr>
      <p:pic>
        <p:nvPicPr>
          <p:cNvPr id="447" name="Google Shape;447;p72"/>
          <p:cNvPicPr preferRelativeResize="0"/>
          <p:nvPr/>
        </p:nvPicPr>
        <p:blipFill rotWithShape="1">
          <a:blip r:embed="rId2">
            <a:alphaModFix/>
          </a:blip>
          <a:srcRect b="0" l="7120" r="3991" t="0"/>
          <a:stretch/>
        </p:blipFill>
        <p:spPr>
          <a:xfrm>
            <a:off x="0" y="0"/>
            <a:ext cx="9144000" cy="6857990"/>
          </a:xfrm>
          <a:prstGeom prst="rect">
            <a:avLst/>
          </a:prstGeom>
          <a:noFill/>
          <a:ln>
            <a:noFill/>
          </a:ln>
        </p:spPr>
      </p:pic>
      <p:sp>
        <p:nvSpPr>
          <p:cNvPr id="448" name="Google Shape;448;p72"/>
          <p:cNvSpPr/>
          <p:nvPr/>
        </p:nvSpPr>
        <p:spPr>
          <a:xfrm>
            <a:off x="0" y="0"/>
            <a:ext cx="9144000" cy="6858000"/>
          </a:xfrm>
          <a:prstGeom prst="rect">
            <a:avLst/>
          </a:prstGeom>
          <a:solidFill>
            <a:srgbClr val="353535">
              <a:alpha val="7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50" name="Google Shape;450;p72"/>
          <p:cNvSpPr txBox="1"/>
          <p:nvPr/>
        </p:nvSpPr>
        <p:spPr>
          <a:xfrm>
            <a:off x="129150" y="2420450"/>
            <a:ext cx="88857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FFFFFF"/>
                </a:solidFill>
                <a:latin typeface="Open Sans"/>
                <a:ea typeface="Open Sans"/>
                <a:cs typeface="Open Sans"/>
                <a:sym typeface="Open Sans"/>
              </a:rPr>
              <a:t>Hack the Technical Interview:</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4200">
                <a:solidFill>
                  <a:srgbClr val="FFFFFF"/>
                </a:solidFill>
                <a:latin typeface="Open Sans"/>
                <a:ea typeface="Open Sans"/>
                <a:cs typeface="Open Sans"/>
                <a:sym typeface="Open Sans"/>
              </a:rPr>
              <a:t>Algorithms Practice </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3000">
                <a:solidFill>
                  <a:srgbClr val="FFFFFF"/>
                </a:solidFill>
                <a:latin typeface="Open Sans"/>
                <a:ea typeface="Open Sans"/>
                <a:cs typeface="Open Sans"/>
                <a:sym typeface="Open Sans"/>
              </a:rPr>
              <a:t>Presented by Citrix</a:t>
            </a:r>
            <a:endParaRPr sz="3000">
              <a:solidFill>
                <a:srgbClr val="FFFFFF"/>
              </a:solidFill>
              <a:latin typeface="Open Sans"/>
              <a:ea typeface="Open Sans"/>
              <a:cs typeface="Open Sans"/>
              <a:sym typeface="Open Sans"/>
            </a:endParaRPr>
          </a:p>
        </p:txBody>
      </p:sp>
      <p:sp>
        <p:nvSpPr>
          <p:cNvPr id="451" name="Google Shape;451;p72"/>
          <p:cNvSpPr/>
          <p:nvPr/>
        </p:nvSpPr>
        <p:spPr>
          <a:xfrm>
            <a:off x="3624349" y="12688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452" name="Google Shape;452;p72"/>
          <p:cNvSpPr/>
          <p:nvPr/>
        </p:nvSpPr>
        <p:spPr>
          <a:xfrm rot="5400000">
            <a:off x="4317150" y="8739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453" name="Google Shape;453;p72"/>
          <p:cNvPicPr preferRelativeResize="0"/>
          <p:nvPr/>
        </p:nvPicPr>
        <p:blipFill>
          <a:blip r:embed="rId3">
            <a:alphaModFix/>
          </a:blip>
          <a:stretch>
            <a:fillRect/>
          </a:stretch>
        </p:blipFill>
        <p:spPr>
          <a:xfrm>
            <a:off x="3154215" y="4415527"/>
            <a:ext cx="2126675" cy="455120"/>
          </a:xfrm>
          <a:prstGeom prst="rect">
            <a:avLst/>
          </a:prstGeom>
          <a:noFill/>
          <a:ln>
            <a:noFill/>
          </a:ln>
        </p:spPr>
      </p:pic>
      <p:sp>
        <p:nvSpPr>
          <p:cNvPr id="454" name="Google Shape;454;p72"/>
          <p:cNvSpPr txBox="1"/>
          <p:nvPr/>
        </p:nvSpPr>
        <p:spPr>
          <a:xfrm>
            <a:off x="3778800" y="14122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455" name="Google Shape;455;p72"/>
          <p:cNvCxnSpPr/>
          <p:nvPr/>
        </p:nvCxnSpPr>
        <p:spPr>
          <a:xfrm>
            <a:off x="2849400" y="4123625"/>
            <a:ext cx="34452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456" name="Shape 456"/>
        <p:cNvGrpSpPr/>
        <p:nvPr/>
      </p:nvGrpSpPr>
      <p:grpSpPr>
        <a:xfrm>
          <a:off x="0" y="0"/>
          <a:ext cx="0" cy="0"/>
          <a:chOff x="0" y="0"/>
          <a:chExt cx="0" cy="0"/>
        </a:xfrm>
      </p:grpSpPr>
      <p:sp>
        <p:nvSpPr>
          <p:cNvPr id="457" name="Google Shape;457;p7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52" name="Shape 52"/>
        <p:cNvGrpSpPr/>
        <p:nvPr/>
      </p:nvGrpSpPr>
      <p:grpSpPr>
        <a:xfrm>
          <a:off x="0" y="0"/>
          <a:ext cx="0" cy="0"/>
          <a:chOff x="0" y="0"/>
          <a:chExt cx="0" cy="0"/>
        </a:xfrm>
      </p:grpSpPr>
      <p:sp>
        <p:nvSpPr>
          <p:cNvPr id="53" name="Google Shape;53;p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54" name="Google Shape;54;p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5" name="Google Shape;55;p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6" name="Google Shape;56;p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7" name="Google Shape;57;p9"/>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9"/>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59" name="Google Shape;59;p9"/>
          <p:cNvSpPr txBox="1"/>
          <p:nvPr/>
        </p:nvSpPr>
        <p:spPr>
          <a:xfrm>
            <a:off x="5339874" y="91900"/>
            <a:ext cx="37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60" name="Shape 60"/>
        <p:cNvGrpSpPr/>
        <p:nvPr/>
      </p:nvGrpSpPr>
      <p:grpSpPr>
        <a:xfrm>
          <a:off x="0" y="0"/>
          <a:ext cx="0" cy="0"/>
          <a:chOff x="0" y="0"/>
          <a:chExt cx="0" cy="0"/>
        </a:xfrm>
      </p:grpSpPr>
      <p:sp>
        <p:nvSpPr>
          <p:cNvPr id="61" name="Google Shape;61;p1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62" name="Google Shape;62;p1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63" name="Google Shape;63;p1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64" name="Google Shape;64;p1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65" name="Google Shape;65;p10"/>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66" name="Google Shape;66;p10"/>
          <p:cNvSpPr txBox="1"/>
          <p:nvPr/>
        </p:nvSpPr>
        <p:spPr>
          <a:xfrm>
            <a:off x="2543375" y="2048950"/>
            <a:ext cx="40551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What are Ada &amp; SPARK?</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Intro to SPARK Ada</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Setup your Environment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 </a:t>
            </a:r>
            <a:r>
              <a:rPr lang="en" sz="2400">
                <a:latin typeface="Open Sans"/>
                <a:ea typeface="Open Sans"/>
                <a:cs typeface="Open Sans"/>
                <a:sym typeface="Open Sans"/>
              </a:rPr>
              <a:t>Let's Build a Stack!</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67" name="Google Shape;67;p10"/>
          <p:cNvSpPr txBox="1"/>
          <p:nvPr/>
        </p:nvSpPr>
        <p:spPr>
          <a:xfrm>
            <a:off x="5339874" y="91900"/>
            <a:ext cx="37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68" name="Shape 68"/>
        <p:cNvGrpSpPr/>
        <p:nvPr/>
      </p:nvGrpSpPr>
      <p:grpSpPr>
        <a:xfrm>
          <a:off x="0" y="0"/>
          <a:ext cx="0" cy="0"/>
          <a:chOff x="0" y="0"/>
          <a:chExt cx="0" cy="0"/>
        </a:xfrm>
      </p:grpSpPr>
      <p:pic>
        <p:nvPicPr>
          <p:cNvPr id="69" name="Google Shape;69;p11"/>
          <p:cNvPicPr preferRelativeResize="0"/>
          <p:nvPr/>
        </p:nvPicPr>
        <p:blipFill rotWithShape="1">
          <a:blip r:embed="rId2">
            <a:alphaModFix/>
          </a:blip>
          <a:srcRect b="1938" l="14405" r="4707" t="7036"/>
          <a:stretch/>
        </p:blipFill>
        <p:spPr>
          <a:xfrm>
            <a:off x="0" y="0"/>
            <a:ext cx="9144003" cy="6857999"/>
          </a:xfrm>
          <a:prstGeom prst="rect">
            <a:avLst/>
          </a:prstGeom>
          <a:noFill/>
          <a:ln>
            <a:noFill/>
          </a:ln>
        </p:spPr>
      </p:pic>
      <p:sp>
        <p:nvSpPr>
          <p:cNvPr id="70" name="Google Shape;70;p11"/>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11"/>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72" name="Google Shape;72;p11"/>
          <p:cNvSpPr txBox="1"/>
          <p:nvPr/>
        </p:nvSpPr>
        <p:spPr>
          <a:xfrm>
            <a:off x="986238" y="2796643"/>
            <a:ext cx="7171500" cy="18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EAEAEA"/>
                </a:solidFill>
                <a:latin typeface="Open Sans"/>
                <a:ea typeface="Open Sans"/>
                <a:cs typeface="Open Sans"/>
                <a:sym typeface="Open Sans"/>
              </a:rPr>
              <a:t>Bug-free Coding with SPARK Ada</a:t>
            </a:r>
            <a:endParaRPr b="1" sz="4800">
              <a:solidFill>
                <a:srgbClr val="EAEAEA"/>
              </a:solidFill>
              <a:latin typeface="Open Sans"/>
              <a:ea typeface="Open Sans"/>
              <a:cs typeface="Open Sans"/>
              <a:sym typeface="Open Sans"/>
            </a:endParaRPr>
          </a:p>
        </p:txBody>
      </p:sp>
      <p:sp>
        <p:nvSpPr>
          <p:cNvPr id="73" name="Google Shape;73;p11"/>
          <p:cNvSpPr/>
          <p:nvPr/>
        </p:nvSpPr>
        <p:spPr>
          <a:xfrm>
            <a:off x="3863100" y="2242466"/>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7.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theme" Target="../theme/theme2.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5" Type="http://schemas.openxmlformats.org/officeDocument/2006/relationships/slideLayout" Target="../slideLayouts/slideLayout56.xml"/><Relationship Id="rId6" Type="http://schemas.openxmlformats.org/officeDocument/2006/relationships/theme" Target="../theme/theme10.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theme" Target="../theme/theme6.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theme" Target="../theme/theme8.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theme" Target="../theme/theme11.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theme" Target="../theme/theme4.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theme" Target="../theme/theme12.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theme" Target="../theme/theme13.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350" name="Shape 3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383" name="Shape 38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416" name="Shape 416"/>
        <p:cNvGrpSpPr/>
        <p:nvPr/>
      </p:nvGrpSpPr>
      <p:grpSpPr>
        <a:xfrm>
          <a:off x="0" y="0"/>
          <a:ext cx="0" cy="0"/>
          <a:chOff x="0" y="0"/>
          <a:chExt cx="0" cy="0"/>
        </a:xfrm>
      </p:grpSpPr>
      <p:sp>
        <p:nvSpPr>
          <p:cNvPr id="417" name="Google Shape;417;p68"/>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4" r:id="rId1"/>
    <p:sldLayoutId id="2147483705" r:id="rId2"/>
    <p:sldLayoutId id="2147483706" r:id="rId3"/>
    <p:sldLayoutId id="2147483707" r:id="rId4"/>
    <p:sldLayoutId id="214748370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45" name="Shape 4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76" name="Shape 76"/>
        <p:cNvGrpSpPr/>
        <p:nvPr/>
      </p:nvGrpSpPr>
      <p:grpSpPr>
        <a:xfrm>
          <a:off x="0" y="0"/>
          <a:ext cx="0" cy="0"/>
          <a:chOff x="0" y="0"/>
          <a:chExt cx="0" cy="0"/>
        </a:xfrm>
      </p:grpSpPr>
      <p:sp>
        <p:nvSpPr>
          <p:cNvPr id="77" name="Google Shape;77;p13"/>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117" name="Shape 11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152" name="Shape 152"/>
        <p:cNvGrpSpPr/>
        <p:nvPr/>
      </p:nvGrpSpPr>
      <p:grpSpPr>
        <a:xfrm>
          <a:off x="0" y="0"/>
          <a:ext cx="0" cy="0"/>
          <a:chOff x="0" y="0"/>
          <a:chExt cx="0" cy="0"/>
        </a:xfrm>
      </p:grpSpPr>
      <p:sp>
        <p:nvSpPr>
          <p:cNvPr id="153" name="Google Shape;153;p25"/>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203" name="Shape 203"/>
        <p:cNvGrpSpPr/>
        <p:nvPr/>
      </p:nvGrpSpPr>
      <p:grpSpPr>
        <a:xfrm>
          <a:off x="0" y="0"/>
          <a:ext cx="0" cy="0"/>
          <a:chOff x="0" y="0"/>
          <a:chExt cx="0" cy="0"/>
        </a:xfrm>
      </p:grpSpPr>
      <p:sp>
        <p:nvSpPr>
          <p:cNvPr id="204" name="Google Shape;204;p32"/>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244" name="Shape 24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277" name="Shape 27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317" name="Shape 31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0.xml"/><Relationship Id="rId3" Type="http://schemas.openxmlformats.org/officeDocument/2006/relationships/image" Target="../media/image12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1.xml"/><Relationship Id="rId3" Type="http://schemas.openxmlformats.org/officeDocument/2006/relationships/image" Target="../media/image11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2.xml"/><Relationship Id="rId3" Type="http://schemas.openxmlformats.org/officeDocument/2006/relationships/image" Target="../media/image10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3.xml"/><Relationship Id="rId3" Type="http://schemas.openxmlformats.org/officeDocument/2006/relationships/image" Target="../media/image11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1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1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7.xml"/><Relationship Id="rId3" Type="http://schemas.openxmlformats.org/officeDocument/2006/relationships/image" Target="../media/image136.png"/><Relationship Id="rId4" Type="http://schemas.openxmlformats.org/officeDocument/2006/relationships/image" Target="../media/image12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8.xml"/><Relationship Id="rId3" Type="http://schemas.openxmlformats.org/officeDocument/2006/relationships/image" Target="../media/image125.png"/><Relationship Id="rId4" Type="http://schemas.openxmlformats.org/officeDocument/2006/relationships/image" Target="../media/image12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9.xml"/><Relationship Id="rId3" Type="http://schemas.openxmlformats.org/officeDocument/2006/relationships/image" Target="../media/image116.png"/><Relationship Id="rId4" Type="http://schemas.openxmlformats.org/officeDocument/2006/relationships/image" Target="../media/image1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0.xml"/><Relationship Id="rId3" Type="http://schemas.openxmlformats.org/officeDocument/2006/relationships/image" Target="../media/image120.png"/><Relationship Id="rId4" Type="http://schemas.openxmlformats.org/officeDocument/2006/relationships/image" Target="../media/image11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1.xml"/><Relationship Id="rId3" Type="http://schemas.openxmlformats.org/officeDocument/2006/relationships/image" Target="../media/image12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12.xml"/><Relationship Id="rId3" Type="http://schemas.openxmlformats.org/officeDocument/2006/relationships/image" Target="../media/image13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3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2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3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8.xml"/><Relationship Id="rId3" Type="http://schemas.openxmlformats.org/officeDocument/2006/relationships/image" Target="../media/image12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xml"/><Relationship Id="rId3" Type="http://schemas.openxmlformats.org/officeDocument/2006/relationships/image" Target="../media/image62.png"/><Relationship Id="rId4" Type="http://schemas.openxmlformats.org/officeDocument/2006/relationships/image" Target="../media/image86.png"/><Relationship Id="rId5" Type="http://schemas.openxmlformats.org/officeDocument/2006/relationships/image" Target="../media/image45.png"/><Relationship Id="rId6"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7.png"/><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2.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 Id="rId3" Type="http://schemas.openxmlformats.org/officeDocument/2006/relationships/image" Target="../media/image53.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 Id="rId3" Type="http://schemas.openxmlformats.org/officeDocument/2006/relationships/hyperlink" Target="https://github.com/creationix/nvm" TargetMode="External"/><Relationship Id="rId4" Type="http://schemas.openxmlformats.org/officeDocument/2006/relationships/hyperlink" Target="https://github.com/coreybutler/nvm-window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78.png"/><Relationship Id="rId4" Type="http://schemas.openxmlformats.org/officeDocument/2006/relationships/image" Target="../media/image59.png"/><Relationship Id="rId5"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3.png"/><Relationship Id="rId4" Type="http://schemas.openxmlformats.org/officeDocument/2006/relationships/image" Target="../media/image89.png"/><Relationship Id="rId5"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7.png"/><Relationship Id="rId4" Type="http://schemas.openxmlformats.org/officeDocument/2006/relationships/hyperlink" Target="https://github.com/Automattic/mongoose" TargetMode="External"/><Relationship Id="rId5" Type="http://schemas.openxmlformats.org/officeDocument/2006/relationships/hyperlink" Target="https://github.com/Automattic/mongoos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90.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8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0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8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3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1.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98.png"/><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98.png"/><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97.png"/><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95.png"/><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95.png"/><Relationship Id="rId4" Type="http://schemas.openxmlformats.org/officeDocument/2006/relationships/image" Target="../media/image9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95.png"/><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0.png"/><Relationship Id="rId4" Type="http://schemas.openxmlformats.org/officeDocument/2006/relationships/image" Target="../media/image37.png"/><Relationship Id="rId5" Type="http://schemas.openxmlformats.org/officeDocument/2006/relationships/image" Target="../media/image4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94.png"/><Relationship Id="rId4" Type="http://schemas.openxmlformats.org/officeDocument/2006/relationships/image" Target="../media/image9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9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0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0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99.png"/><Relationship Id="rId4" Type="http://schemas.openxmlformats.org/officeDocument/2006/relationships/image" Target="../media/image10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36.png"/><Relationship Id="rId5" Type="http://schemas.openxmlformats.org/officeDocument/2006/relationships/image" Target="../media/image46.png"/><Relationship Id="rId6" Type="http://schemas.openxmlformats.org/officeDocument/2006/relationships/image" Target="../media/image42.png"/><Relationship Id="rId7" Type="http://schemas.openxmlformats.org/officeDocument/2006/relationships/image" Target="../media/image40.png"/><Relationship Id="rId8" Type="http://schemas.openxmlformats.org/officeDocument/2006/relationships/image" Target="../media/image3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1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05.png"/><Relationship Id="rId4" Type="http://schemas.openxmlformats.org/officeDocument/2006/relationships/image" Target="../media/image10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0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06.png"/><Relationship Id="rId4" Type="http://schemas.openxmlformats.org/officeDocument/2006/relationships/image" Target="../media/image13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4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0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9.xml"/><Relationship Id="rId3"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61" name="Shape 461"/>
        <p:cNvGrpSpPr/>
        <p:nvPr/>
      </p:nvGrpSpPr>
      <p:grpSpPr>
        <a:xfrm>
          <a:off x="0" y="0"/>
          <a:ext cx="0" cy="0"/>
          <a:chOff x="0" y="0"/>
          <a:chExt cx="0" cy="0"/>
        </a:xfrm>
      </p:grpSpPr>
      <p:sp>
        <p:nvSpPr>
          <p:cNvPr id="462" name="Google Shape;462;p74"/>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v1</a:t>
            </a:r>
            <a:endParaRPr sz="1000">
              <a:solidFill>
                <a:schemeClr val="lt1"/>
              </a:solidFill>
              <a:latin typeface="Open Sans"/>
              <a:ea typeface="Open Sans"/>
              <a:cs typeface="Open Sans"/>
              <a:sym typeface="Open Sans"/>
            </a:endParaRPr>
          </a:p>
        </p:txBody>
      </p:sp>
      <p:pic>
        <p:nvPicPr>
          <p:cNvPr id="463" name="Google Shape;463;p74"/>
          <p:cNvPicPr preferRelativeResize="0"/>
          <p:nvPr/>
        </p:nvPicPr>
        <p:blipFill>
          <a:blip r:embed="rId3">
            <a:alphaModFix/>
          </a:blip>
          <a:stretch>
            <a:fillRect/>
          </a:stretch>
        </p:blipFill>
        <p:spPr>
          <a:xfrm>
            <a:off x="3594288" y="5129400"/>
            <a:ext cx="1955426" cy="1026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8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How You'll Build It</a:t>
            </a:r>
            <a:endParaRPr b="1" sz="3000">
              <a:solidFill>
                <a:srgbClr val="000000"/>
              </a:solidFill>
              <a:latin typeface="Open Sans"/>
              <a:ea typeface="Open Sans"/>
              <a:cs typeface="Open Sans"/>
              <a:sym typeface="Open Sans"/>
            </a:endParaRPr>
          </a:p>
        </p:txBody>
      </p:sp>
      <p:sp>
        <p:nvSpPr>
          <p:cNvPr id="594" name="Google Shape;594;p83"/>
          <p:cNvSpPr txBox="1"/>
          <p:nvPr/>
        </p:nvSpPr>
        <p:spPr>
          <a:xfrm>
            <a:off x="521925" y="1697675"/>
            <a:ext cx="8083800" cy="461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We'll be using several tools to make building this app as easy as possible.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2200">
              <a:latin typeface="Open Sans"/>
              <a:ea typeface="Open Sans"/>
              <a:cs typeface="Open Sans"/>
              <a:sym typeface="Open Sans"/>
            </a:endParaRPr>
          </a:p>
          <a:p>
            <a:pPr indent="0" lvl="0" marL="0" rtl="0" algn="l">
              <a:lnSpc>
                <a:spcPct val="115000"/>
              </a:lnSpc>
              <a:spcBef>
                <a:spcPts val="0"/>
              </a:spcBef>
              <a:spcAft>
                <a:spcPts val="0"/>
              </a:spcAft>
              <a:buNone/>
            </a:pPr>
            <a:r>
              <a:t/>
            </a:r>
            <a:endParaRPr sz="2200">
              <a:latin typeface="Open Sans"/>
              <a:ea typeface="Open Sans"/>
              <a:cs typeface="Open Sans"/>
              <a:sym typeface="Open Sans"/>
            </a:endParaRPr>
          </a:p>
          <a:p>
            <a:pPr indent="-342900" lvl="0" marL="9144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Node.js</a:t>
            </a:r>
            <a:endParaRPr sz="1800">
              <a:latin typeface="Open Sans"/>
              <a:ea typeface="Open Sans"/>
              <a:cs typeface="Open Sans"/>
              <a:sym typeface="Open Sans"/>
            </a:endParaRPr>
          </a:p>
          <a:p>
            <a:pPr indent="-342900" lvl="0" marL="9144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Express.js </a:t>
            </a:r>
            <a:endParaRPr sz="1800">
              <a:latin typeface="Open Sans"/>
              <a:ea typeface="Open Sans"/>
              <a:cs typeface="Open Sans"/>
              <a:sym typeface="Open Sans"/>
            </a:endParaRPr>
          </a:p>
          <a:p>
            <a:pPr indent="-342900" lvl="0" marL="9144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MongoDB and Mongoose</a:t>
            </a:r>
            <a:endParaRPr sz="1800">
              <a:latin typeface="Open Sans"/>
              <a:ea typeface="Open Sans"/>
              <a:cs typeface="Open Sans"/>
              <a:sym typeface="Open Sans"/>
            </a:endParaRPr>
          </a:p>
          <a:p>
            <a:pPr indent="-342900" lvl="0" marL="9144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Microsoft Azure</a:t>
            </a:r>
            <a:endParaRPr sz="1800">
              <a:latin typeface="Open Sans"/>
              <a:ea typeface="Open Sans"/>
              <a:cs typeface="Open Sans"/>
              <a:sym typeface="Open Sans"/>
            </a:endParaRPr>
          </a:p>
          <a:p>
            <a:pPr indent="-342900" lvl="0" marL="9144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Visual Studio Code</a:t>
            </a:r>
            <a:endParaRPr sz="1800">
              <a:latin typeface="Open Sans"/>
              <a:ea typeface="Open Sans"/>
              <a:cs typeface="Open Sans"/>
              <a:sym typeface="Open Sans"/>
            </a:endParaRPr>
          </a:p>
          <a:p>
            <a:pPr indent="-342900" lvl="0" marL="9144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Git</a:t>
            </a:r>
            <a:endParaRPr sz="1800">
              <a:latin typeface="Open Sans"/>
              <a:ea typeface="Open Sans"/>
              <a:cs typeface="Open Sans"/>
              <a:sym typeface="Open Sans"/>
            </a:endParaRPr>
          </a:p>
          <a:p>
            <a:pPr indent="0" lvl="0" marL="0" rtl="0" algn="l">
              <a:lnSpc>
                <a:spcPct val="115000"/>
              </a:lnSpc>
              <a:spcBef>
                <a:spcPts val="1000"/>
              </a:spcBef>
              <a:spcAft>
                <a:spcPts val="1000"/>
              </a:spcAft>
              <a:buNone/>
            </a:pPr>
            <a:r>
              <a:t/>
            </a:r>
            <a:endParaRPr sz="2200">
              <a:latin typeface="Open Sans"/>
              <a:ea typeface="Open Sans"/>
              <a:cs typeface="Open Sans"/>
              <a:sym typeface="Open Sans"/>
            </a:endParaRPr>
          </a:p>
        </p:txBody>
      </p:sp>
      <p:pic>
        <p:nvPicPr>
          <p:cNvPr id="595" name="Google Shape;595;p83"/>
          <p:cNvPicPr preferRelativeResize="0"/>
          <p:nvPr/>
        </p:nvPicPr>
        <p:blipFill>
          <a:blip r:embed="rId3">
            <a:alphaModFix/>
          </a:blip>
          <a:stretch>
            <a:fillRect/>
          </a:stretch>
        </p:blipFill>
        <p:spPr>
          <a:xfrm>
            <a:off x="4836700" y="2388475"/>
            <a:ext cx="3291050" cy="32910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sp>
        <p:nvSpPr>
          <p:cNvPr id="1489" name="Google Shape;1489;p173"/>
          <p:cNvSpPr txBox="1"/>
          <p:nvPr/>
        </p:nvSpPr>
        <p:spPr>
          <a:xfrm>
            <a:off x="884100" y="2001203"/>
            <a:ext cx="7375800" cy="530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1000"/>
              </a:spcAft>
              <a:buSzPts val="1800"/>
              <a:buFont typeface="Open Sans"/>
              <a:buAutoNum type="arabicPeriod" startAt="4"/>
            </a:pPr>
            <a:r>
              <a:rPr lang="en" sz="1800">
                <a:latin typeface="Open Sans"/>
                <a:ea typeface="Open Sans"/>
                <a:cs typeface="Open Sans"/>
                <a:sym typeface="Open Sans"/>
              </a:rPr>
              <a:t>Scroll to select </a:t>
            </a:r>
            <a:r>
              <a:rPr b="1" lang="en" sz="1800">
                <a:solidFill>
                  <a:srgbClr val="5EA5E5"/>
                </a:solidFill>
                <a:latin typeface="Open Sans"/>
                <a:ea typeface="Open Sans"/>
                <a:cs typeface="Open Sans"/>
                <a:sym typeface="Open Sans"/>
              </a:rPr>
              <a:t>Local Git</a:t>
            </a:r>
            <a:r>
              <a:rPr lang="en" sz="1800">
                <a:latin typeface="Open Sans"/>
                <a:ea typeface="Open Sans"/>
                <a:cs typeface="Open Sans"/>
                <a:sym typeface="Open Sans"/>
              </a:rPr>
              <a:t>. Select </a:t>
            </a:r>
            <a:r>
              <a:rPr b="1" lang="en" sz="1800">
                <a:solidFill>
                  <a:srgbClr val="5EA5E5"/>
                </a:solidFill>
                <a:latin typeface="Open Sans"/>
                <a:ea typeface="Open Sans"/>
                <a:cs typeface="Open Sans"/>
                <a:sym typeface="Open Sans"/>
              </a:rPr>
              <a:t>Continue</a:t>
            </a:r>
            <a:r>
              <a:rPr lang="en" sz="1800">
                <a:latin typeface="Open Sans"/>
                <a:ea typeface="Open Sans"/>
                <a:cs typeface="Open Sans"/>
                <a:sym typeface="Open Sans"/>
              </a:rPr>
              <a:t>.</a:t>
            </a:r>
            <a:endParaRPr sz="1800">
              <a:latin typeface="Open Sans"/>
              <a:ea typeface="Open Sans"/>
              <a:cs typeface="Open Sans"/>
              <a:sym typeface="Open Sans"/>
            </a:endParaRPr>
          </a:p>
        </p:txBody>
      </p:sp>
      <p:sp>
        <p:nvSpPr>
          <p:cNvPr id="1490" name="Google Shape;1490;p17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 </a:t>
            </a:r>
            <a:endParaRPr b="1" sz="3000">
              <a:solidFill>
                <a:srgbClr val="000000"/>
              </a:solidFill>
              <a:latin typeface="Open Sans"/>
              <a:ea typeface="Open Sans"/>
              <a:cs typeface="Open Sans"/>
              <a:sym typeface="Open Sans"/>
            </a:endParaRPr>
          </a:p>
        </p:txBody>
      </p:sp>
      <p:sp>
        <p:nvSpPr>
          <p:cNvPr id="1491" name="Google Shape;1491;p173"/>
          <p:cNvSpPr txBox="1"/>
          <p:nvPr/>
        </p:nvSpPr>
        <p:spPr>
          <a:xfrm>
            <a:off x="2399700" y="1315900"/>
            <a:ext cx="4344600" cy="61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2200">
                <a:solidFill>
                  <a:srgbClr val="5EA5E5"/>
                </a:solidFill>
                <a:latin typeface="Open Sans"/>
                <a:ea typeface="Open Sans"/>
                <a:cs typeface="Open Sans"/>
                <a:sym typeface="Open Sans"/>
              </a:rPr>
              <a:t>Instructions</a:t>
            </a:r>
            <a:endParaRPr b="1" sz="2200">
              <a:solidFill>
                <a:srgbClr val="5EA5E5"/>
              </a:solidFill>
              <a:latin typeface="Open Sans"/>
              <a:ea typeface="Open Sans"/>
              <a:cs typeface="Open Sans"/>
              <a:sym typeface="Open Sans"/>
            </a:endParaRPr>
          </a:p>
        </p:txBody>
      </p:sp>
      <p:pic>
        <p:nvPicPr>
          <p:cNvPr id="1492" name="Google Shape;1492;p173"/>
          <p:cNvPicPr preferRelativeResize="0"/>
          <p:nvPr/>
        </p:nvPicPr>
        <p:blipFill>
          <a:blip r:embed="rId3">
            <a:alphaModFix/>
          </a:blip>
          <a:stretch>
            <a:fillRect/>
          </a:stretch>
        </p:blipFill>
        <p:spPr>
          <a:xfrm>
            <a:off x="809338" y="2597700"/>
            <a:ext cx="7525326" cy="39214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6" name="Shape 1496"/>
        <p:cNvGrpSpPr/>
        <p:nvPr/>
      </p:nvGrpSpPr>
      <p:grpSpPr>
        <a:xfrm>
          <a:off x="0" y="0"/>
          <a:ext cx="0" cy="0"/>
          <a:chOff x="0" y="0"/>
          <a:chExt cx="0" cy="0"/>
        </a:xfrm>
      </p:grpSpPr>
      <p:pic>
        <p:nvPicPr>
          <p:cNvPr id="1497" name="Google Shape;1497;p174"/>
          <p:cNvPicPr preferRelativeResize="0"/>
          <p:nvPr/>
        </p:nvPicPr>
        <p:blipFill>
          <a:blip r:embed="rId3">
            <a:alphaModFix/>
          </a:blip>
          <a:stretch>
            <a:fillRect/>
          </a:stretch>
        </p:blipFill>
        <p:spPr>
          <a:xfrm>
            <a:off x="1180765" y="2632200"/>
            <a:ext cx="6782475" cy="3934201"/>
          </a:xfrm>
          <a:prstGeom prst="rect">
            <a:avLst/>
          </a:prstGeom>
          <a:noFill/>
          <a:ln cap="flat" cmpd="sng" w="19050">
            <a:solidFill>
              <a:srgbClr val="000000"/>
            </a:solidFill>
            <a:prstDash val="solid"/>
            <a:round/>
            <a:headEnd len="sm" w="sm" type="none"/>
            <a:tailEnd len="sm" w="sm" type="none"/>
          </a:ln>
        </p:spPr>
      </p:pic>
      <p:sp>
        <p:nvSpPr>
          <p:cNvPr id="1498" name="Google Shape;1498;p174"/>
          <p:cNvSpPr txBox="1"/>
          <p:nvPr/>
        </p:nvSpPr>
        <p:spPr>
          <a:xfrm>
            <a:off x="446150" y="1938875"/>
            <a:ext cx="8340600" cy="614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1000"/>
              </a:spcAft>
              <a:buSzPts val="1800"/>
              <a:buFont typeface="Open Sans"/>
              <a:buAutoNum type="arabicPeriod" startAt="5"/>
            </a:pPr>
            <a:r>
              <a:rPr lang="en" sz="1800">
                <a:latin typeface="Open Sans"/>
                <a:ea typeface="Open Sans"/>
                <a:cs typeface="Open Sans"/>
                <a:sym typeface="Open Sans"/>
              </a:rPr>
              <a:t>Select App Service Kudu build server then select </a:t>
            </a:r>
            <a:r>
              <a:rPr b="1" lang="en" sz="1800">
                <a:solidFill>
                  <a:srgbClr val="5EA5E5"/>
                </a:solidFill>
                <a:latin typeface="Open Sans"/>
                <a:ea typeface="Open Sans"/>
                <a:cs typeface="Open Sans"/>
                <a:sym typeface="Open Sans"/>
              </a:rPr>
              <a:t>Continue </a:t>
            </a:r>
            <a:r>
              <a:rPr lang="en" sz="1800">
                <a:latin typeface="Open Sans"/>
                <a:ea typeface="Open Sans"/>
                <a:cs typeface="Open Sans"/>
                <a:sym typeface="Open Sans"/>
              </a:rPr>
              <a:t>then </a:t>
            </a:r>
            <a:r>
              <a:rPr b="1" lang="en" sz="1800">
                <a:solidFill>
                  <a:srgbClr val="5EA5E5"/>
                </a:solidFill>
                <a:latin typeface="Open Sans"/>
                <a:ea typeface="Open Sans"/>
                <a:cs typeface="Open Sans"/>
                <a:sym typeface="Open Sans"/>
              </a:rPr>
              <a:t>Finish</a:t>
            </a:r>
            <a:r>
              <a:rPr lang="en" sz="1800">
                <a:latin typeface="Open Sans"/>
                <a:ea typeface="Open Sans"/>
                <a:cs typeface="Open Sans"/>
                <a:sym typeface="Open Sans"/>
              </a:rPr>
              <a:t>.</a:t>
            </a:r>
            <a:endParaRPr sz="1800">
              <a:latin typeface="Open Sans"/>
              <a:ea typeface="Open Sans"/>
              <a:cs typeface="Open Sans"/>
              <a:sym typeface="Open Sans"/>
            </a:endParaRPr>
          </a:p>
        </p:txBody>
      </p:sp>
      <p:sp>
        <p:nvSpPr>
          <p:cNvPr id="1499" name="Google Shape;1499;p17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 </a:t>
            </a:r>
            <a:endParaRPr b="1" sz="3000">
              <a:solidFill>
                <a:srgbClr val="000000"/>
              </a:solidFill>
              <a:latin typeface="Open Sans"/>
              <a:ea typeface="Open Sans"/>
              <a:cs typeface="Open Sans"/>
              <a:sym typeface="Open Sans"/>
            </a:endParaRPr>
          </a:p>
        </p:txBody>
      </p:sp>
      <p:sp>
        <p:nvSpPr>
          <p:cNvPr id="1500" name="Google Shape;1500;p174"/>
          <p:cNvSpPr txBox="1"/>
          <p:nvPr/>
        </p:nvSpPr>
        <p:spPr>
          <a:xfrm>
            <a:off x="2399700" y="1315900"/>
            <a:ext cx="4344600" cy="61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2200">
                <a:solidFill>
                  <a:srgbClr val="5EA5E5"/>
                </a:solidFill>
                <a:latin typeface="Open Sans"/>
                <a:ea typeface="Open Sans"/>
                <a:cs typeface="Open Sans"/>
                <a:sym typeface="Open Sans"/>
              </a:rPr>
              <a:t>Instructions</a:t>
            </a:r>
            <a:endParaRPr b="1" sz="2200">
              <a:solidFill>
                <a:srgbClr val="5EA5E5"/>
              </a:solidFill>
              <a:latin typeface="Open Sans"/>
              <a:ea typeface="Open Sans"/>
              <a:cs typeface="Open Sans"/>
              <a:sym typeface="Open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4" name="Shape 1504"/>
        <p:cNvGrpSpPr/>
        <p:nvPr/>
      </p:nvGrpSpPr>
      <p:grpSpPr>
        <a:xfrm>
          <a:off x="0" y="0"/>
          <a:ext cx="0" cy="0"/>
          <a:chOff x="0" y="0"/>
          <a:chExt cx="0" cy="0"/>
        </a:xfrm>
      </p:grpSpPr>
      <p:pic>
        <p:nvPicPr>
          <p:cNvPr id="1505" name="Google Shape;1505;p175"/>
          <p:cNvPicPr preferRelativeResize="0"/>
          <p:nvPr/>
        </p:nvPicPr>
        <p:blipFill>
          <a:blip r:embed="rId3">
            <a:alphaModFix/>
          </a:blip>
          <a:stretch>
            <a:fillRect/>
          </a:stretch>
        </p:blipFill>
        <p:spPr>
          <a:xfrm>
            <a:off x="415623" y="3483350"/>
            <a:ext cx="8312776" cy="3166776"/>
          </a:xfrm>
          <a:prstGeom prst="rect">
            <a:avLst/>
          </a:prstGeom>
          <a:noFill/>
          <a:ln cap="flat" cmpd="sng" w="19050">
            <a:solidFill>
              <a:srgbClr val="000000"/>
            </a:solidFill>
            <a:prstDash val="solid"/>
            <a:round/>
            <a:headEnd len="sm" w="sm" type="none"/>
            <a:tailEnd len="sm" w="sm" type="none"/>
          </a:ln>
        </p:spPr>
      </p:pic>
      <p:sp>
        <p:nvSpPr>
          <p:cNvPr id="1506" name="Google Shape;1506;p175"/>
          <p:cNvSpPr txBox="1"/>
          <p:nvPr/>
        </p:nvSpPr>
        <p:spPr>
          <a:xfrm>
            <a:off x="849013" y="2096500"/>
            <a:ext cx="7375800" cy="1221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353535"/>
              </a:buClr>
              <a:buSzPts val="1800"/>
              <a:buFont typeface="Open Sans"/>
              <a:buAutoNum type="arabicPeriod" startAt="6"/>
            </a:pPr>
            <a:r>
              <a:rPr lang="en" sz="1800">
                <a:solidFill>
                  <a:srgbClr val="353535"/>
                </a:solidFill>
                <a:latin typeface="Open Sans"/>
                <a:ea typeface="Open Sans"/>
                <a:cs typeface="Open Sans"/>
                <a:sym typeface="Open Sans"/>
              </a:rPr>
              <a:t>S</a:t>
            </a:r>
            <a:r>
              <a:rPr lang="en" sz="1800">
                <a:solidFill>
                  <a:srgbClr val="353535"/>
                </a:solidFill>
                <a:latin typeface="Open Sans"/>
                <a:ea typeface="Open Sans"/>
                <a:cs typeface="Open Sans"/>
                <a:sym typeface="Open Sans"/>
              </a:rPr>
              <a:t>elect </a:t>
            </a:r>
            <a:r>
              <a:rPr b="1" lang="en" sz="1800">
                <a:solidFill>
                  <a:srgbClr val="5EA5E5"/>
                </a:solidFill>
                <a:latin typeface="Open Sans"/>
                <a:ea typeface="Open Sans"/>
                <a:cs typeface="Open Sans"/>
                <a:sym typeface="Open Sans"/>
              </a:rPr>
              <a:t>Deployment Credentials</a:t>
            </a:r>
            <a:r>
              <a:rPr lang="en" sz="1800">
                <a:solidFill>
                  <a:srgbClr val="353535"/>
                </a:solidFill>
                <a:latin typeface="Open Sans"/>
                <a:ea typeface="Open Sans"/>
                <a:cs typeface="Open Sans"/>
                <a:sym typeface="Open Sans"/>
              </a:rPr>
              <a:t> then </a:t>
            </a:r>
            <a:r>
              <a:rPr b="1" lang="en" sz="1800">
                <a:solidFill>
                  <a:srgbClr val="5EA5E5"/>
                </a:solidFill>
                <a:latin typeface="Open Sans"/>
                <a:ea typeface="Open Sans"/>
                <a:cs typeface="Open Sans"/>
                <a:sym typeface="Open Sans"/>
              </a:rPr>
              <a:t>User Credentials</a:t>
            </a:r>
            <a:r>
              <a:rPr lang="en" sz="1800">
                <a:solidFill>
                  <a:srgbClr val="353535"/>
                </a:solidFill>
                <a:latin typeface="Open Sans"/>
                <a:ea typeface="Open Sans"/>
                <a:cs typeface="Open Sans"/>
                <a:sym typeface="Open Sans"/>
              </a:rPr>
              <a:t>.</a:t>
            </a:r>
            <a:endParaRPr sz="1800">
              <a:solidFill>
                <a:srgbClr val="353535"/>
              </a:solidFill>
              <a:latin typeface="Open Sans"/>
              <a:ea typeface="Open Sans"/>
              <a:cs typeface="Open Sans"/>
              <a:sym typeface="Open Sans"/>
            </a:endParaRPr>
          </a:p>
          <a:p>
            <a:pPr indent="-342900" lvl="0" marL="457200" rtl="0" algn="l">
              <a:spcBef>
                <a:spcPts val="1000"/>
              </a:spcBef>
              <a:spcAft>
                <a:spcPts val="1000"/>
              </a:spcAft>
              <a:buClr>
                <a:srgbClr val="353535"/>
              </a:buClr>
              <a:buSzPts val="1800"/>
              <a:buFont typeface="Open Sans"/>
              <a:buAutoNum type="arabicPeriod" startAt="6"/>
            </a:pPr>
            <a:r>
              <a:rPr lang="en" sz="1800">
                <a:solidFill>
                  <a:srgbClr val="353535"/>
                </a:solidFill>
                <a:latin typeface="Open Sans"/>
                <a:ea typeface="Open Sans"/>
                <a:cs typeface="Open Sans"/>
                <a:sym typeface="Open Sans"/>
              </a:rPr>
              <a:t>Create a Username and Password.</a:t>
            </a:r>
            <a:endParaRPr sz="1800">
              <a:latin typeface="Open Sans"/>
              <a:ea typeface="Open Sans"/>
              <a:cs typeface="Open Sans"/>
              <a:sym typeface="Open Sans"/>
            </a:endParaRPr>
          </a:p>
        </p:txBody>
      </p:sp>
      <p:sp>
        <p:nvSpPr>
          <p:cNvPr id="1507" name="Google Shape;1507;p17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 </a:t>
            </a:r>
            <a:endParaRPr b="1" sz="3000">
              <a:solidFill>
                <a:srgbClr val="000000"/>
              </a:solidFill>
              <a:latin typeface="Open Sans"/>
              <a:ea typeface="Open Sans"/>
              <a:cs typeface="Open Sans"/>
              <a:sym typeface="Open Sans"/>
            </a:endParaRPr>
          </a:p>
        </p:txBody>
      </p:sp>
      <p:sp>
        <p:nvSpPr>
          <p:cNvPr id="1508" name="Google Shape;1508;p175"/>
          <p:cNvSpPr/>
          <p:nvPr/>
        </p:nvSpPr>
        <p:spPr>
          <a:xfrm>
            <a:off x="2764313" y="3536300"/>
            <a:ext cx="1363200" cy="312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75"/>
          <p:cNvSpPr txBox="1"/>
          <p:nvPr/>
        </p:nvSpPr>
        <p:spPr>
          <a:xfrm>
            <a:off x="2399700" y="1315900"/>
            <a:ext cx="4344600" cy="61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2200">
                <a:solidFill>
                  <a:srgbClr val="5EA5E5"/>
                </a:solidFill>
                <a:latin typeface="Open Sans"/>
                <a:ea typeface="Open Sans"/>
                <a:cs typeface="Open Sans"/>
                <a:sym typeface="Open Sans"/>
              </a:rPr>
              <a:t>Instructions</a:t>
            </a:r>
            <a:endParaRPr b="1" sz="2200">
              <a:solidFill>
                <a:srgbClr val="5EA5E5"/>
              </a:solidFill>
              <a:latin typeface="Open Sans"/>
              <a:ea typeface="Open Sans"/>
              <a:cs typeface="Open Sans"/>
              <a:sym typeface="Open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3" name="Shape 1513"/>
        <p:cNvGrpSpPr/>
        <p:nvPr/>
      </p:nvGrpSpPr>
      <p:grpSpPr>
        <a:xfrm>
          <a:off x="0" y="0"/>
          <a:ext cx="0" cy="0"/>
          <a:chOff x="0" y="0"/>
          <a:chExt cx="0" cy="0"/>
        </a:xfrm>
      </p:grpSpPr>
      <p:sp>
        <p:nvSpPr>
          <p:cNvPr id="1514" name="Google Shape;1514;p176"/>
          <p:cNvSpPr txBox="1"/>
          <p:nvPr/>
        </p:nvSpPr>
        <p:spPr>
          <a:xfrm>
            <a:off x="884100" y="2277250"/>
            <a:ext cx="7375800" cy="1221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100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You will know the previous step was successful if you’ve received the popup notification. </a:t>
            </a:r>
            <a:endParaRPr sz="1800">
              <a:latin typeface="Open Sans"/>
              <a:ea typeface="Open Sans"/>
              <a:cs typeface="Open Sans"/>
              <a:sym typeface="Open Sans"/>
            </a:endParaRPr>
          </a:p>
        </p:txBody>
      </p:sp>
      <p:sp>
        <p:nvSpPr>
          <p:cNvPr id="1515" name="Google Shape;1515;p17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 </a:t>
            </a:r>
            <a:endParaRPr b="1" sz="3000">
              <a:solidFill>
                <a:srgbClr val="000000"/>
              </a:solidFill>
              <a:latin typeface="Open Sans"/>
              <a:ea typeface="Open Sans"/>
              <a:cs typeface="Open Sans"/>
              <a:sym typeface="Open Sans"/>
            </a:endParaRPr>
          </a:p>
        </p:txBody>
      </p:sp>
      <p:sp>
        <p:nvSpPr>
          <p:cNvPr id="1516" name="Google Shape;1516;p176"/>
          <p:cNvSpPr txBox="1"/>
          <p:nvPr/>
        </p:nvSpPr>
        <p:spPr>
          <a:xfrm>
            <a:off x="2399700" y="1315900"/>
            <a:ext cx="4344600" cy="61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2200">
                <a:solidFill>
                  <a:srgbClr val="5EA5E5"/>
                </a:solidFill>
                <a:latin typeface="Open Sans"/>
                <a:ea typeface="Open Sans"/>
                <a:cs typeface="Open Sans"/>
                <a:sym typeface="Open Sans"/>
              </a:rPr>
              <a:t>Instructions</a:t>
            </a:r>
            <a:endParaRPr b="1" sz="2200">
              <a:solidFill>
                <a:srgbClr val="5EA5E5"/>
              </a:solidFill>
              <a:latin typeface="Open Sans"/>
              <a:ea typeface="Open Sans"/>
              <a:cs typeface="Open Sans"/>
              <a:sym typeface="Open Sans"/>
            </a:endParaRPr>
          </a:p>
        </p:txBody>
      </p:sp>
      <p:pic>
        <p:nvPicPr>
          <p:cNvPr id="1517" name="Google Shape;1517;p176"/>
          <p:cNvPicPr preferRelativeResize="0"/>
          <p:nvPr/>
        </p:nvPicPr>
        <p:blipFill>
          <a:blip r:embed="rId3">
            <a:alphaModFix/>
          </a:blip>
          <a:stretch>
            <a:fillRect/>
          </a:stretch>
        </p:blipFill>
        <p:spPr>
          <a:xfrm>
            <a:off x="425763" y="3721299"/>
            <a:ext cx="8292474" cy="15937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1" name="Shape 1521"/>
        <p:cNvGrpSpPr/>
        <p:nvPr/>
      </p:nvGrpSpPr>
      <p:grpSpPr>
        <a:xfrm>
          <a:off x="0" y="0"/>
          <a:ext cx="0" cy="0"/>
          <a:chOff x="0" y="0"/>
          <a:chExt cx="0" cy="0"/>
        </a:xfrm>
      </p:grpSpPr>
      <p:sp>
        <p:nvSpPr>
          <p:cNvPr id="1522" name="Google Shape;1522;p177"/>
          <p:cNvSpPr txBox="1"/>
          <p:nvPr/>
        </p:nvSpPr>
        <p:spPr>
          <a:xfrm>
            <a:off x="314850" y="1710400"/>
            <a:ext cx="8568300" cy="9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200">
              <a:latin typeface="Open Sans"/>
              <a:ea typeface="Open Sans"/>
              <a:cs typeface="Open Sans"/>
              <a:sym typeface="Open Sans"/>
            </a:endParaRPr>
          </a:p>
        </p:txBody>
      </p:sp>
      <p:sp>
        <p:nvSpPr>
          <p:cNvPr id="1523" name="Google Shape;1523;p177"/>
          <p:cNvSpPr txBox="1"/>
          <p:nvPr/>
        </p:nvSpPr>
        <p:spPr>
          <a:xfrm>
            <a:off x="134550" y="4203688"/>
            <a:ext cx="8874900" cy="673500"/>
          </a:xfrm>
          <a:prstGeom prst="rect">
            <a:avLst/>
          </a:prstGeom>
          <a:noFill/>
          <a:ln>
            <a:noFill/>
          </a:ln>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b="1" lang="en">
                <a:solidFill>
                  <a:srgbClr val="24292E"/>
                </a:solidFill>
                <a:latin typeface="Consolas"/>
                <a:ea typeface="Consolas"/>
                <a:cs typeface="Consolas"/>
                <a:sym typeface="Consolas"/>
              </a:rPr>
              <a:t>mongodb://&lt;username&gt;:&lt;pimary_password&gt;@&lt;hostname&gt;:&lt;port&gt;/?ssl=true&amp;replicaSet=globaldb</a:t>
            </a:r>
            <a:endParaRPr b="1">
              <a:solidFill>
                <a:srgbClr val="24292E"/>
              </a:solidFill>
              <a:latin typeface="Consolas"/>
              <a:ea typeface="Consolas"/>
              <a:cs typeface="Consolas"/>
              <a:sym typeface="Consolas"/>
            </a:endParaRPr>
          </a:p>
        </p:txBody>
      </p:sp>
      <p:sp>
        <p:nvSpPr>
          <p:cNvPr id="1524" name="Google Shape;1524;p177"/>
          <p:cNvSpPr txBox="1"/>
          <p:nvPr/>
        </p:nvSpPr>
        <p:spPr>
          <a:xfrm>
            <a:off x="161550" y="1818875"/>
            <a:ext cx="8820900" cy="2493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AutoNum type="arabicPeriod" startAt="9"/>
            </a:pPr>
            <a:r>
              <a:rPr lang="en" sz="1800">
                <a:solidFill>
                  <a:schemeClr val="dk1"/>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Configuration</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AutoNum type="arabicPeriod" startAt="9"/>
            </a:pPr>
            <a:r>
              <a:rPr lang="en" sz="1800">
                <a:solidFill>
                  <a:schemeClr val="dk1"/>
                </a:solidFill>
                <a:latin typeface="Open Sans"/>
                <a:ea typeface="Open Sans"/>
                <a:cs typeface="Open Sans"/>
                <a:sym typeface="Open Sans"/>
              </a:rPr>
              <a:t>Click</a:t>
            </a:r>
            <a:r>
              <a:rPr b="1" lang="en" sz="1800">
                <a:solidFill>
                  <a:srgbClr val="5EA5E5"/>
                </a:solidFill>
                <a:latin typeface="Open Sans"/>
                <a:ea typeface="Open Sans"/>
                <a:cs typeface="Open Sans"/>
                <a:sym typeface="Open Sans"/>
              </a:rPr>
              <a:t> + New application setting</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AutoNum type="arabicPeriod" startAt="9"/>
            </a:pPr>
            <a:r>
              <a:rPr lang="en" sz="1800">
                <a:solidFill>
                  <a:srgbClr val="24292E"/>
                </a:solidFill>
                <a:latin typeface="Open Sans"/>
                <a:ea typeface="Open Sans"/>
                <a:cs typeface="Open Sans"/>
                <a:sym typeface="Open Sans"/>
              </a:rPr>
              <a:t>The name of the new setting is "MONGODB_URI"</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dk1"/>
              </a:buClr>
              <a:buSzPts val="1800"/>
              <a:buFont typeface="Open Sans"/>
              <a:buAutoNum type="arabicPeriod" startAt="9"/>
            </a:pPr>
            <a:r>
              <a:rPr lang="en" sz="1800">
                <a:solidFill>
                  <a:srgbClr val="24292E"/>
                </a:solidFill>
                <a:latin typeface="Open Sans"/>
                <a:ea typeface="Open Sans"/>
                <a:cs typeface="Open Sans"/>
                <a:sym typeface="Open Sans"/>
              </a:rPr>
              <a:t>The value of the new setting is the PRIMARY CONNECTION STRING you copied when you made the CosmosDB resource. This is how your app and the DB can talk to each other. It will look like this:</a:t>
            </a:r>
            <a:endParaRPr sz="1800">
              <a:solidFill>
                <a:srgbClr val="353535"/>
              </a:solidFill>
              <a:latin typeface="Open Sans"/>
              <a:ea typeface="Open Sans"/>
              <a:cs typeface="Open Sans"/>
              <a:sym typeface="Open Sans"/>
            </a:endParaRPr>
          </a:p>
        </p:txBody>
      </p:sp>
      <p:sp>
        <p:nvSpPr>
          <p:cNvPr id="1525" name="Google Shape;1525;p17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 </a:t>
            </a:r>
            <a:endParaRPr b="1" sz="3000">
              <a:solidFill>
                <a:srgbClr val="000000"/>
              </a:solidFill>
              <a:latin typeface="Open Sans"/>
              <a:ea typeface="Open Sans"/>
              <a:cs typeface="Open Sans"/>
              <a:sym typeface="Open Sans"/>
            </a:endParaRPr>
          </a:p>
        </p:txBody>
      </p:sp>
      <p:sp>
        <p:nvSpPr>
          <p:cNvPr id="1526" name="Google Shape;1526;p177"/>
          <p:cNvSpPr txBox="1"/>
          <p:nvPr/>
        </p:nvSpPr>
        <p:spPr>
          <a:xfrm>
            <a:off x="2399700" y="1315900"/>
            <a:ext cx="4344600" cy="61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2200">
                <a:solidFill>
                  <a:srgbClr val="5EA5E5"/>
                </a:solidFill>
                <a:latin typeface="Open Sans"/>
                <a:ea typeface="Open Sans"/>
                <a:cs typeface="Open Sans"/>
                <a:sym typeface="Open Sans"/>
              </a:rPr>
              <a:t>Instructions</a:t>
            </a:r>
            <a:endParaRPr b="1" sz="2200">
              <a:solidFill>
                <a:srgbClr val="5EA5E5"/>
              </a:solidFill>
              <a:latin typeface="Open Sans"/>
              <a:ea typeface="Open Sans"/>
              <a:cs typeface="Open Sans"/>
              <a:sym typeface="Open Sans"/>
            </a:endParaRPr>
          </a:p>
        </p:txBody>
      </p:sp>
      <p:pic>
        <p:nvPicPr>
          <p:cNvPr id="1527" name="Google Shape;1527;p177"/>
          <p:cNvPicPr preferRelativeResize="0"/>
          <p:nvPr/>
        </p:nvPicPr>
        <p:blipFill>
          <a:blip r:embed="rId3">
            <a:alphaModFix/>
          </a:blip>
          <a:stretch>
            <a:fillRect/>
          </a:stretch>
        </p:blipFill>
        <p:spPr>
          <a:xfrm>
            <a:off x="1664188" y="4728500"/>
            <a:ext cx="5815626" cy="190502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1" name="Shape 1531"/>
        <p:cNvGrpSpPr/>
        <p:nvPr/>
      </p:nvGrpSpPr>
      <p:grpSpPr>
        <a:xfrm>
          <a:off x="0" y="0"/>
          <a:ext cx="0" cy="0"/>
          <a:chOff x="0" y="0"/>
          <a:chExt cx="0" cy="0"/>
        </a:xfrm>
      </p:grpSpPr>
      <p:sp>
        <p:nvSpPr>
          <p:cNvPr id="1532" name="Google Shape;1532;p178"/>
          <p:cNvSpPr txBox="1"/>
          <p:nvPr/>
        </p:nvSpPr>
        <p:spPr>
          <a:xfrm>
            <a:off x="161550" y="1886125"/>
            <a:ext cx="8820900" cy="744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1000"/>
              </a:spcAft>
              <a:buClr>
                <a:schemeClr val="dk1"/>
              </a:buClr>
              <a:buSzPts val="1800"/>
              <a:buFont typeface="Open Sans"/>
              <a:buAutoNum type="arabicPeriod" startAt="13"/>
            </a:pPr>
            <a:r>
              <a:rPr lang="en" sz="1800">
                <a:solidFill>
                  <a:srgbClr val="353535"/>
                </a:solidFill>
                <a:latin typeface="Open Sans"/>
                <a:ea typeface="Open Sans"/>
                <a:cs typeface="Open Sans"/>
                <a:sym typeface="Open Sans"/>
              </a:rPr>
              <a:t>This part is a little tricky, so please read very carefully. Towards the end of your connection string, after the </a:t>
            </a:r>
            <a:r>
              <a:rPr b="1" lang="en" sz="1800">
                <a:solidFill>
                  <a:srgbClr val="353535"/>
                </a:solidFill>
                <a:latin typeface="Consolas"/>
                <a:ea typeface="Consolas"/>
                <a:cs typeface="Consolas"/>
                <a:sym typeface="Consolas"/>
              </a:rPr>
              <a:t>/</a:t>
            </a:r>
            <a:r>
              <a:rPr lang="en" sz="1800">
                <a:solidFill>
                  <a:srgbClr val="353535"/>
                </a:solidFill>
                <a:latin typeface="Open Sans"/>
                <a:ea typeface="Open Sans"/>
                <a:cs typeface="Open Sans"/>
                <a:sym typeface="Open Sans"/>
              </a:rPr>
              <a:t> and before the </a:t>
            </a:r>
            <a:r>
              <a:rPr b="1" lang="en" sz="1800">
                <a:solidFill>
                  <a:srgbClr val="353535"/>
                </a:solidFill>
                <a:latin typeface="Consolas"/>
                <a:ea typeface="Consolas"/>
                <a:cs typeface="Consolas"/>
                <a:sym typeface="Consolas"/>
              </a:rPr>
              <a:t>?</a:t>
            </a:r>
            <a:r>
              <a:rPr lang="en" sz="1800">
                <a:solidFill>
                  <a:srgbClr val="353535"/>
                </a:solidFill>
                <a:latin typeface="Open Sans"/>
                <a:ea typeface="Open Sans"/>
                <a:cs typeface="Open Sans"/>
                <a:sym typeface="Open Sans"/>
              </a:rPr>
              <a:t>, include the word </a:t>
            </a:r>
            <a:r>
              <a:rPr b="1" lang="en" sz="1800">
                <a:solidFill>
                  <a:srgbClr val="353535"/>
                </a:solidFill>
                <a:latin typeface="Consolas"/>
                <a:ea typeface="Consolas"/>
                <a:cs typeface="Consolas"/>
                <a:sym typeface="Consolas"/>
              </a:rPr>
              <a:t>admin</a:t>
            </a:r>
            <a:r>
              <a:rPr lang="en" sz="1800">
                <a:solidFill>
                  <a:srgbClr val="353535"/>
                </a:solidFill>
                <a:latin typeface="Open Sans"/>
                <a:ea typeface="Open Sans"/>
                <a:cs typeface="Open Sans"/>
                <a:sym typeface="Open Sans"/>
              </a:rPr>
              <a:t>. </a:t>
            </a: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 </a:t>
            </a: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p:txBody>
      </p:sp>
      <p:pic>
        <p:nvPicPr>
          <p:cNvPr id="1533" name="Google Shape;1533;p178"/>
          <p:cNvPicPr preferRelativeResize="0"/>
          <p:nvPr/>
        </p:nvPicPr>
        <p:blipFill>
          <a:blip r:embed="rId3">
            <a:alphaModFix/>
          </a:blip>
          <a:stretch>
            <a:fillRect/>
          </a:stretch>
        </p:blipFill>
        <p:spPr>
          <a:xfrm>
            <a:off x="468138" y="4994351"/>
            <a:ext cx="8207724" cy="1712951"/>
          </a:xfrm>
          <a:prstGeom prst="rect">
            <a:avLst/>
          </a:prstGeom>
          <a:noFill/>
          <a:ln cap="flat" cmpd="sng" w="19050">
            <a:solidFill>
              <a:srgbClr val="000000"/>
            </a:solidFill>
            <a:prstDash val="solid"/>
            <a:round/>
            <a:headEnd len="sm" w="sm" type="none"/>
            <a:tailEnd len="sm" w="sm" type="none"/>
          </a:ln>
        </p:spPr>
      </p:pic>
      <p:sp>
        <p:nvSpPr>
          <p:cNvPr id="1534" name="Google Shape;1534;p178"/>
          <p:cNvSpPr txBox="1"/>
          <p:nvPr/>
        </p:nvSpPr>
        <p:spPr>
          <a:xfrm>
            <a:off x="134550" y="3186563"/>
            <a:ext cx="8874900" cy="673500"/>
          </a:xfrm>
          <a:prstGeom prst="rect">
            <a:avLst/>
          </a:prstGeom>
          <a:noFill/>
          <a:ln>
            <a:noFill/>
          </a:ln>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b="1" lang="en">
                <a:solidFill>
                  <a:srgbClr val="24292E"/>
                </a:solidFill>
                <a:latin typeface="Consolas"/>
                <a:ea typeface="Consolas"/>
                <a:cs typeface="Consolas"/>
                <a:sym typeface="Consolas"/>
              </a:rPr>
              <a:t>mongodb://&lt;username&gt;:&lt;pimary_password&gt;@&lt;hostname&gt;:&lt;port&gt;/?ssl=true&amp;replicaSet=globaldb</a:t>
            </a:r>
            <a:endParaRPr b="1">
              <a:solidFill>
                <a:srgbClr val="24292E"/>
              </a:solidFill>
              <a:latin typeface="Consolas"/>
              <a:ea typeface="Consolas"/>
              <a:cs typeface="Consolas"/>
              <a:sym typeface="Consolas"/>
            </a:endParaRPr>
          </a:p>
        </p:txBody>
      </p:sp>
      <p:sp>
        <p:nvSpPr>
          <p:cNvPr id="1535" name="Google Shape;1535;p178"/>
          <p:cNvSpPr txBox="1"/>
          <p:nvPr/>
        </p:nvSpPr>
        <p:spPr>
          <a:xfrm>
            <a:off x="161550" y="696700"/>
            <a:ext cx="8820900" cy="61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 </a:t>
            </a:r>
            <a:endParaRPr b="1" sz="3000">
              <a:solidFill>
                <a:srgbClr val="000000"/>
              </a:solidFill>
              <a:latin typeface="Open Sans"/>
              <a:ea typeface="Open Sans"/>
              <a:cs typeface="Open Sans"/>
              <a:sym typeface="Open Sans"/>
            </a:endParaRPr>
          </a:p>
        </p:txBody>
      </p:sp>
      <p:sp>
        <p:nvSpPr>
          <p:cNvPr id="1536" name="Google Shape;1536;p178"/>
          <p:cNvSpPr txBox="1"/>
          <p:nvPr/>
        </p:nvSpPr>
        <p:spPr>
          <a:xfrm>
            <a:off x="2399700" y="1315925"/>
            <a:ext cx="4344600" cy="61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2200">
                <a:solidFill>
                  <a:srgbClr val="5EA5E5"/>
                </a:solidFill>
                <a:latin typeface="Open Sans"/>
                <a:ea typeface="Open Sans"/>
                <a:cs typeface="Open Sans"/>
                <a:sym typeface="Open Sans"/>
              </a:rPr>
              <a:t>Instructions</a:t>
            </a:r>
            <a:endParaRPr b="1" sz="2200">
              <a:solidFill>
                <a:srgbClr val="5EA5E5"/>
              </a:solidFill>
              <a:latin typeface="Open Sans"/>
              <a:ea typeface="Open Sans"/>
              <a:cs typeface="Open Sans"/>
              <a:sym typeface="Open Sans"/>
            </a:endParaRPr>
          </a:p>
        </p:txBody>
      </p:sp>
      <p:grpSp>
        <p:nvGrpSpPr>
          <p:cNvPr id="1537" name="Google Shape;1537;p178"/>
          <p:cNvGrpSpPr/>
          <p:nvPr/>
        </p:nvGrpSpPr>
        <p:grpSpPr>
          <a:xfrm>
            <a:off x="0" y="4253950"/>
            <a:ext cx="9144000" cy="673500"/>
            <a:chOff x="0" y="4253950"/>
            <a:chExt cx="9144000" cy="673500"/>
          </a:xfrm>
        </p:grpSpPr>
        <p:sp>
          <p:nvSpPr>
            <p:cNvPr id="1538" name="Google Shape;1538;p178"/>
            <p:cNvSpPr txBox="1"/>
            <p:nvPr/>
          </p:nvSpPr>
          <p:spPr>
            <a:xfrm>
              <a:off x="0" y="4253950"/>
              <a:ext cx="9144000" cy="673500"/>
            </a:xfrm>
            <a:prstGeom prst="rect">
              <a:avLst/>
            </a:prstGeom>
            <a:noFill/>
            <a:ln>
              <a:noFill/>
            </a:ln>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b="1" lang="en">
                  <a:solidFill>
                    <a:srgbClr val="24292E"/>
                  </a:solidFill>
                  <a:latin typeface="Consolas"/>
                  <a:ea typeface="Consolas"/>
                  <a:cs typeface="Consolas"/>
                  <a:sym typeface="Consolas"/>
                </a:rPr>
                <a:t>mongodb://&lt;username&gt;:&lt;pimary_password&gt;@&lt;hostname&gt;:&lt;port&gt;/admin?ssl=true&amp;replicaSet=globaldb</a:t>
              </a:r>
              <a:endParaRPr b="1">
                <a:solidFill>
                  <a:srgbClr val="24292E"/>
                </a:solidFill>
                <a:latin typeface="Consolas"/>
                <a:ea typeface="Consolas"/>
                <a:cs typeface="Consolas"/>
                <a:sym typeface="Consolas"/>
              </a:endParaRPr>
            </a:p>
          </p:txBody>
        </p:sp>
        <p:sp>
          <p:nvSpPr>
            <p:cNvPr id="1539" name="Google Shape;1539;p178"/>
            <p:cNvSpPr/>
            <p:nvPr/>
          </p:nvSpPr>
          <p:spPr>
            <a:xfrm>
              <a:off x="5004075" y="4410425"/>
              <a:ext cx="1563600" cy="32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0" name="Google Shape;1540;p178"/>
          <p:cNvSpPr txBox="1"/>
          <p:nvPr/>
        </p:nvSpPr>
        <p:spPr>
          <a:xfrm>
            <a:off x="3806850" y="2696113"/>
            <a:ext cx="15303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Before: </a:t>
            </a:r>
            <a:endParaRPr b="1" sz="1800">
              <a:latin typeface="Open Sans"/>
              <a:ea typeface="Open Sans"/>
              <a:cs typeface="Open Sans"/>
              <a:sym typeface="Open Sans"/>
            </a:endParaRPr>
          </a:p>
        </p:txBody>
      </p:sp>
      <p:sp>
        <p:nvSpPr>
          <p:cNvPr id="1541" name="Google Shape;1541;p178"/>
          <p:cNvSpPr txBox="1"/>
          <p:nvPr/>
        </p:nvSpPr>
        <p:spPr>
          <a:xfrm>
            <a:off x="3806850" y="3903813"/>
            <a:ext cx="15303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After</a:t>
            </a:r>
            <a:r>
              <a:rPr b="1" lang="en" sz="1800">
                <a:latin typeface="Open Sans"/>
                <a:ea typeface="Open Sans"/>
                <a:cs typeface="Open Sans"/>
                <a:sym typeface="Open Sans"/>
              </a:rPr>
              <a:t>: </a:t>
            </a:r>
            <a:endParaRPr b="1" sz="1800">
              <a:latin typeface="Open Sans"/>
              <a:ea typeface="Open Sans"/>
              <a:cs typeface="Open Sans"/>
              <a:sym typeface="Open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5" name="Shape 1545"/>
        <p:cNvGrpSpPr/>
        <p:nvPr/>
      </p:nvGrpSpPr>
      <p:grpSpPr>
        <a:xfrm>
          <a:off x="0" y="0"/>
          <a:ext cx="0" cy="0"/>
          <a:chOff x="0" y="0"/>
          <a:chExt cx="0" cy="0"/>
        </a:xfrm>
      </p:grpSpPr>
      <p:sp>
        <p:nvSpPr>
          <p:cNvPr id="1546" name="Google Shape;1546;p179"/>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79"/>
          <p:cNvSpPr txBox="1"/>
          <p:nvPr/>
        </p:nvSpPr>
        <p:spPr>
          <a:xfrm>
            <a:off x="612450" y="1403550"/>
            <a:ext cx="7919100" cy="405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You just: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2800">
              <a:solidFill>
                <a:schemeClr val="lt1"/>
              </a:solidFill>
              <a:latin typeface="Open Sans"/>
              <a:ea typeface="Open Sans"/>
              <a:cs typeface="Open Sans"/>
              <a:sym typeface="Open Sans"/>
            </a:endParaRPr>
          </a:p>
          <a:p>
            <a:pPr indent="-400050" lvl="0" marL="914400" rtl="0" algn="l">
              <a:lnSpc>
                <a:spcPct val="115000"/>
              </a:lnSpc>
              <a:spcBef>
                <a:spcPts val="0"/>
              </a:spcBef>
              <a:spcAft>
                <a:spcPts val="0"/>
              </a:spcAft>
              <a:buClr>
                <a:schemeClr val="lt1"/>
              </a:buClr>
              <a:buSzPts val="2700"/>
              <a:buFont typeface="Open Sans"/>
              <a:buAutoNum type="arabicPeriod"/>
            </a:pPr>
            <a:r>
              <a:rPr b="1" lang="en" sz="2700">
                <a:solidFill>
                  <a:schemeClr val="lt1"/>
                </a:solidFill>
                <a:latin typeface="Open Sans"/>
                <a:ea typeface="Open Sans"/>
                <a:cs typeface="Open Sans"/>
                <a:sym typeface="Open Sans"/>
              </a:rPr>
              <a:t>Created a database on Microsoft Azure. </a:t>
            </a:r>
            <a:endParaRPr b="1" sz="2700">
              <a:solidFill>
                <a:schemeClr val="lt1"/>
              </a:solidFill>
              <a:latin typeface="Open Sans"/>
              <a:ea typeface="Open Sans"/>
              <a:cs typeface="Open Sans"/>
              <a:sym typeface="Open Sans"/>
            </a:endParaRPr>
          </a:p>
          <a:p>
            <a:pPr indent="-400050" lvl="0" marL="914400" rtl="0" algn="l">
              <a:lnSpc>
                <a:spcPct val="115000"/>
              </a:lnSpc>
              <a:spcBef>
                <a:spcPts val="0"/>
              </a:spcBef>
              <a:spcAft>
                <a:spcPts val="0"/>
              </a:spcAft>
              <a:buClr>
                <a:schemeClr val="lt1"/>
              </a:buClr>
              <a:buSzPts val="2700"/>
              <a:buFont typeface="Open Sans"/>
              <a:buAutoNum type="arabicPeriod"/>
            </a:pPr>
            <a:r>
              <a:rPr b="1" lang="en" sz="2700">
                <a:solidFill>
                  <a:schemeClr val="lt1"/>
                </a:solidFill>
                <a:latin typeface="Open Sans"/>
                <a:ea typeface="Open Sans"/>
                <a:cs typeface="Open Sans"/>
                <a:sym typeface="Open Sans"/>
              </a:rPr>
              <a:t>Created an App Service Plan. </a:t>
            </a:r>
            <a:endParaRPr b="1" sz="2700">
              <a:solidFill>
                <a:schemeClr val="lt1"/>
              </a:solidFill>
              <a:latin typeface="Open Sans"/>
              <a:ea typeface="Open Sans"/>
              <a:cs typeface="Open Sans"/>
              <a:sym typeface="Open Sans"/>
            </a:endParaRPr>
          </a:p>
          <a:p>
            <a:pPr indent="-400050" lvl="0" marL="914400" rtl="0" algn="l">
              <a:lnSpc>
                <a:spcPct val="115000"/>
              </a:lnSpc>
              <a:spcBef>
                <a:spcPts val="0"/>
              </a:spcBef>
              <a:spcAft>
                <a:spcPts val="0"/>
              </a:spcAft>
              <a:buClr>
                <a:schemeClr val="lt1"/>
              </a:buClr>
              <a:buSzPts val="2700"/>
              <a:buFont typeface="Open Sans"/>
              <a:buAutoNum type="arabicPeriod"/>
            </a:pPr>
            <a:r>
              <a:rPr b="1" lang="en" sz="2700">
                <a:solidFill>
                  <a:schemeClr val="lt1"/>
                </a:solidFill>
                <a:latin typeface="Open Sans"/>
                <a:ea typeface="Open Sans"/>
                <a:cs typeface="Open Sans"/>
                <a:sym typeface="Open Sans"/>
              </a:rPr>
              <a:t>Created a Node app environment to deploy your app to. </a:t>
            </a:r>
            <a:endParaRPr b="1" sz="27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700">
                <a:solidFill>
                  <a:schemeClr val="lt1"/>
                </a:solidFill>
                <a:latin typeface="Open Sans"/>
                <a:ea typeface="Open Sans"/>
                <a:cs typeface="Open Sans"/>
                <a:sym typeface="Open Sans"/>
              </a:rPr>
              <a:t>Head back to Visual Studio Code for the rest!</a:t>
            </a:r>
            <a:endParaRPr b="1" sz="2700">
              <a:solidFill>
                <a:schemeClr val="lt1"/>
              </a:solidFill>
              <a:latin typeface="Open Sans"/>
              <a:ea typeface="Open Sans"/>
              <a:cs typeface="Open Sans"/>
              <a:sym typeface="Open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1" name="Shape 1551"/>
        <p:cNvGrpSpPr/>
        <p:nvPr/>
      </p:nvGrpSpPr>
      <p:grpSpPr>
        <a:xfrm>
          <a:off x="0" y="0"/>
          <a:ext cx="0" cy="0"/>
          <a:chOff x="0" y="0"/>
          <a:chExt cx="0" cy="0"/>
        </a:xfrm>
      </p:grpSpPr>
      <p:sp>
        <p:nvSpPr>
          <p:cNvPr id="1552" name="Google Shape;1552;p180"/>
          <p:cNvSpPr txBox="1"/>
          <p:nvPr/>
        </p:nvSpPr>
        <p:spPr>
          <a:xfrm>
            <a:off x="196650" y="1898625"/>
            <a:ext cx="6418500" cy="29325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In Visual Studio Code, c</a:t>
            </a:r>
            <a:r>
              <a:rPr lang="en" sz="1800">
                <a:solidFill>
                  <a:srgbClr val="353535"/>
                </a:solidFill>
                <a:latin typeface="Open Sans"/>
                <a:ea typeface="Open Sans"/>
                <a:cs typeface="Open Sans"/>
                <a:sym typeface="Open Sans"/>
              </a:rPr>
              <a:t>lick the source control symbol.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Then, click the symbol next to </a:t>
            </a:r>
            <a:r>
              <a:rPr lang="en" sz="1800">
                <a:solidFill>
                  <a:srgbClr val="353535"/>
                </a:solidFill>
                <a:latin typeface="Consolas"/>
                <a:ea typeface="Consolas"/>
                <a:cs typeface="Consolas"/>
                <a:sym typeface="Consolas"/>
              </a:rPr>
              <a:t>SOURCE CONTROL</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Be sure that the folder is </a:t>
            </a:r>
            <a:r>
              <a:rPr b="1" lang="en" sz="1800">
                <a:solidFill>
                  <a:srgbClr val="353535"/>
                </a:solidFill>
                <a:latin typeface="Courier New"/>
                <a:ea typeface="Courier New"/>
                <a:cs typeface="Courier New"/>
                <a:sym typeface="Courier New"/>
              </a:rPr>
              <a:t>mlh-localhost-hackerlog-master</a:t>
            </a:r>
            <a:r>
              <a:rPr lang="en" sz="1800">
                <a:solidFill>
                  <a:srgbClr val="353535"/>
                </a:solidFill>
                <a:latin typeface="Open Sans"/>
                <a:ea typeface="Open Sans"/>
                <a:cs typeface="Open Sans"/>
                <a:sym typeface="Open Sans"/>
              </a:rPr>
              <a:t> and click it. </a:t>
            </a:r>
            <a:br>
              <a:rPr lang="en" sz="1800">
                <a:solidFill>
                  <a:srgbClr val="353535"/>
                </a:solidFill>
                <a:latin typeface="Open Sans"/>
                <a:ea typeface="Open Sans"/>
                <a:cs typeface="Open Sans"/>
                <a:sym typeface="Open Sans"/>
              </a:rPr>
            </a:br>
            <a:r>
              <a:rPr b="1" lang="en" sz="1800" u="sng">
                <a:solidFill>
                  <a:srgbClr val="353535"/>
                </a:solidFill>
                <a:latin typeface="Open Sans"/>
                <a:ea typeface="Open Sans"/>
                <a:cs typeface="Open Sans"/>
                <a:sym typeface="Open Sans"/>
              </a:rPr>
              <a:t>Note:</a:t>
            </a:r>
            <a:r>
              <a:rPr lang="en" sz="1800">
                <a:solidFill>
                  <a:srgbClr val="353535"/>
                </a:solidFill>
                <a:latin typeface="Open Sans"/>
                <a:ea typeface="Open Sans"/>
                <a:cs typeface="Open Sans"/>
                <a:sym typeface="Open Sans"/>
              </a:rPr>
              <a:t> Make sure the folder is NOT your Desktop or entire Documents folder.  </a:t>
            </a:r>
            <a:endParaRPr sz="1800">
              <a:solidFill>
                <a:srgbClr val="353535"/>
              </a:solidFill>
              <a:latin typeface="Open Sans"/>
              <a:ea typeface="Open Sans"/>
              <a:cs typeface="Open Sans"/>
              <a:sym typeface="Open Sans"/>
            </a:endParaRPr>
          </a:p>
        </p:txBody>
      </p:sp>
      <p:grpSp>
        <p:nvGrpSpPr>
          <p:cNvPr id="1553" name="Google Shape;1553;p180"/>
          <p:cNvGrpSpPr/>
          <p:nvPr/>
        </p:nvGrpSpPr>
        <p:grpSpPr>
          <a:xfrm>
            <a:off x="6777402" y="2036018"/>
            <a:ext cx="2087739" cy="2352918"/>
            <a:chOff x="152400" y="3866313"/>
            <a:chExt cx="2452125" cy="2839288"/>
          </a:xfrm>
        </p:grpSpPr>
        <p:pic>
          <p:nvPicPr>
            <p:cNvPr id="1554" name="Google Shape;1554;p180"/>
            <p:cNvPicPr preferRelativeResize="0"/>
            <p:nvPr/>
          </p:nvPicPr>
          <p:blipFill>
            <a:blip r:embed="rId3">
              <a:alphaModFix/>
            </a:blip>
            <a:stretch>
              <a:fillRect/>
            </a:stretch>
          </p:blipFill>
          <p:spPr>
            <a:xfrm>
              <a:off x="152400" y="3866313"/>
              <a:ext cx="2452113" cy="2839288"/>
            </a:xfrm>
            <a:prstGeom prst="rect">
              <a:avLst/>
            </a:prstGeom>
            <a:noFill/>
            <a:ln cap="flat" cmpd="sng" w="19050">
              <a:solidFill>
                <a:srgbClr val="000000"/>
              </a:solidFill>
              <a:prstDash val="solid"/>
              <a:round/>
              <a:headEnd len="sm" w="sm" type="none"/>
              <a:tailEnd len="sm" w="sm" type="none"/>
            </a:ln>
          </p:spPr>
        </p:pic>
        <p:sp>
          <p:nvSpPr>
            <p:cNvPr id="1555" name="Google Shape;1555;p180"/>
            <p:cNvSpPr/>
            <p:nvPr/>
          </p:nvSpPr>
          <p:spPr>
            <a:xfrm>
              <a:off x="152400" y="4940648"/>
              <a:ext cx="585300" cy="549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80"/>
            <p:cNvSpPr/>
            <p:nvPr/>
          </p:nvSpPr>
          <p:spPr>
            <a:xfrm>
              <a:off x="2019225" y="3866323"/>
              <a:ext cx="585300" cy="549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57" name="Google Shape;1557;p180"/>
          <p:cNvPicPr preferRelativeResize="0"/>
          <p:nvPr/>
        </p:nvPicPr>
        <p:blipFill>
          <a:blip r:embed="rId4">
            <a:alphaModFix/>
          </a:blip>
          <a:stretch>
            <a:fillRect/>
          </a:stretch>
        </p:blipFill>
        <p:spPr>
          <a:xfrm>
            <a:off x="161552" y="4926725"/>
            <a:ext cx="8820901" cy="1386704"/>
          </a:xfrm>
          <a:prstGeom prst="rect">
            <a:avLst/>
          </a:prstGeom>
          <a:noFill/>
          <a:ln cap="flat" cmpd="sng" w="19050">
            <a:solidFill>
              <a:srgbClr val="000000"/>
            </a:solidFill>
            <a:prstDash val="solid"/>
            <a:round/>
            <a:headEnd len="sm" w="sm" type="none"/>
            <a:tailEnd len="sm" w="sm" type="none"/>
          </a:ln>
        </p:spPr>
      </p:pic>
      <p:sp>
        <p:nvSpPr>
          <p:cNvPr id="1558" name="Google Shape;1558;p18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 </a:t>
            </a:r>
            <a:endParaRPr b="1" sz="3000">
              <a:solidFill>
                <a:srgbClr val="000000"/>
              </a:solidFill>
              <a:latin typeface="Open Sans"/>
              <a:ea typeface="Open Sans"/>
              <a:cs typeface="Open Sans"/>
              <a:sym typeface="Open Sans"/>
            </a:endParaRPr>
          </a:p>
        </p:txBody>
      </p:sp>
      <p:sp>
        <p:nvSpPr>
          <p:cNvPr id="1559" name="Google Shape;1559;p180"/>
          <p:cNvSpPr/>
          <p:nvPr/>
        </p:nvSpPr>
        <p:spPr>
          <a:xfrm>
            <a:off x="2965900" y="5313500"/>
            <a:ext cx="2029200" cy="208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3" name="Shape 1563"/>
        <p:cNvGrpSpPr/>
        <p:nvPr/>
      </p:nvGrpSpPr>
      <p:grpSpPr>
        <a:xfrm>
          <a:off x="0" y="0"/>
          <a:ext cx="0" cy="0"/>
          <a:chOff x="0" y="0"/>
          <a:chExt cx="0" cy="0"/>
        </a:xfrm>
      </p:grpSpPr>
      <p:sp>
        <p:nvSpPr>
          <p:cNvPr id="1564" name="Google Shape;1564;p181"/>
          <p:cNvSpPr txBox="1"/>
          <p:nvPr/>
        </p:nvSpPr>
        <p:spPr>
          <a:xfrm>
            <a:off x="241650" y="3373925"/>
            <a:ext cx="5329200" cy="31851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Select</a:t>
            </a:r>
            <a:r>
              <a:rPr b="1" lang="en" sz="1800">
                <a:solidFill>
                  <a:srgbClr val="5EA5E5"/>
                </a:solidFill>
                <a:latin typeface="Open Sans"/>
                <a:ea typeface="Open Sans"/>
                <a:cs typeface="Open Sans"/>
                <a:sym typeface="Open Sans"/>
              </a:rPr>
              <a:t> Add to Workspace</a:t>
            </a:r>
            <a:r>
              <a:rPr lang="en" sz="1800">
                <a:solidFill>
                  <a:srgbClr val="353535"/>
                </a:solidFill>
                <a:latin typeface="Open Sans"/>
                <a:ea typeface="Open Sans"/>
                <a:cs typeface="Open Sans"/>
                <a:sym typeface="Open Sans"/>
              </a:rPr>
              <a:t> if prompted.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Type "First Commit" above CHANGES.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Click the checkmark.</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Click </a:t>
            </a:r>
            <a:r>
              <a:rPr b="1" lang="en" sz="1800">
                <a:solidFill>
                  <a:srgbClr val="5EA5E5"/>
                </a:solidFill>
                <a:latin typeface="Open Sans"/>
                <a:ea typeface="Open Sans"/>
                <a:cs typeface="Open Sans"/>
                <a:sym typeface="Open Sans"/>
              </a:rPr>
              <a:t>Yes</a:t>
            </a:r>
            <a:r>
              <a:rPr lang="en" sz="1800">
                <a:solidFill>
                  <a:srgbClr val="353535"/>
                </a:solidFill>
                <a:latin typeface="Open Sans"/>
                <a:ea typeface="Open Sans"/>
                <a:cs typeface="Open Sans"/>
                <a:sym typeface="Open Sans"/>
              </a:rPr>
              <a:t> if you get a </a:t>
            </a:r>
            <a:r>
              <a:rPr lang="en" sz="1800">
                <a:solidFill>
                  <a:srgbClr val="353535"/>
                </a:solidFill>
                <a:latin typeface="Open Sans"/>
                <a:ea typeface="Open Sans"/>
                <a:cs typeface="Open Sans"/>
                <a:sym typeface="Open Sans"/>
              </a:rPr>
              <a:t>modal</a:t>
            </a:r>
            <a:r>
              <a:rPr lang="en" sz="1800">
                <a:solidFill>
                  <a:srgbClr val="353535"/>
                </a:solidFill>
                <a:latin typeface="Open Sans"/>
                <a:ea typeface="Open Sans"/>
                <a:cs typeface="Open Sans"/>
                <a:sym typeface="Open Sans"/>
              </a:rPr>
              <a:t> asking about staging changes.</a:t>
            </a:r>
            <a:r>
              <a:rPr lang="en" sz="2400">
                <a:solidFill>
                  <a:srgbClr val="353535"/>
                </a:solidFill>
                <a:latin typeface="Open Sans"/>
                <a:ea typeface="Open Sans"/>
                <a:cs typeface="Open Sans"/>
                <a:sym typeface="Open Sans"/>
              </a:rPr>
              <a:t>  </a:t>
            </a:r>
            <a:endParaRPr sz="2400">
              <a:solidFill>
                <a:srgbClr val="353535"/>
              </a:solidFill>
              <a:latin typeface="Open Sans"/>
              <a:ea typeface="Open Sans"/>
              <a:cs typeface="Open Sans"/>
              <a:sym typeface="Open Sans"/>
            </a:endParaRPr>
          </a:p>
        </p:txBody>
      </p:sp>
      <p:pic>
        <p:nvPicPr>
          <p:cNvPr id="1565" name="Google Shape;1565;p181"/>
          <p:cNvPicPr preferRelativeResize="0"/>
          <p:nvPr/>
        </p:nvPicPr>
        <p:blipFill rotWithShape="1">
          <a:blip r:embed="rId3">
            <a:alphaModFix/>
          </a:blip>
          <a:srcRect b="34597" l="0" r="0" t="0"/>
          <a:stretch/>
        </p:blipFill>
        <p:spPr>
          <a:xfrm>
            <a:off x="5557350" y="3173050"/>
            <a:ext cx="3188250" cy="3282549"/>
          </a:xfrm>
          <a:prstGeom prst="rect">
            <a:avLst/>
          </a:prstGeom>
          <a:noFill/>
          <a:ln cap="flat" cmpd="sng" w="19050">
            <a:solidFill>
              <a:srgbClr val="000000"/>
            </a:solidFill>
            <a:prstDash val="solid"/>
            <a:round/>
            <a:headEnd len="sm" w="sm" type="none"/>
            <a:tailEnd len="sm" w="sm" type="none"/>
          </a:ln>
        </p:spPr>
      </p:pic>
      <p:sp>
        <p:nvSpPr>
          <p:cNvPr id="1566" name="Google Shape;1566;p181"/>
          <p:cNvSpPr/>
          <p:nvPr/>
        </p:nvSpPr>
        <p:spPr>
          <a:xfrm>
            <a:off x="7961676" y="3118873"/>
            <a:ext cx="395700" cy="366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7" name="Google Shape;1567;p181"/>
          <p:cNvPicPr preferRelativeResize="0"/>
          <p:nvPr/>
        </p:nvPicPr>
        <p:blipFill>
          <a:blip r:embed="rId4">
            <a:alphaModFix/>
          </a:blip>
          <a:stretch>
            <a:fillRect/>
          </a:stretch>
        </p:blipFill>
        <p:spPr>
          <a:xfrm>
            <a:off x="1746525" y="1549446"/>
            <a:ext cx="5650951" cy="1349208"/>
          </a:xfrm>
          <a:prstGeom prst="rect">
            <a:avLst/>
          </a:prstGeom>
          <a:noFill/>
          <a:ln cap="flat" cmpd="sng" w="19050">
            <a:solidFill>
              <a:srgbClr val="000000"/>
            </a:solidFill>
            <a:prstDash val="solid"/>
            <a:round/>
            <a:headEnd len="sm" w="sm" type="none"/>
            <a:tailEnd len="sm" w="sm" type="none"/>
          </a:ln>
        </p:spPr>
      </p:pic>
      <p:sp>
        <p:nvSpPr>
          <p:cNvPr id="1568" name="Google Shape;1568;p181"/>
          <p:cNvSpPr txBox="1"/>
          <p:nvPr/>
        </p:nvSpPr>
        <p:spPr>
          <a:xfrm>
            <a:off x="161550" y="569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a:t>
            </a:r>
            <a:endParaRPr b="1" sz="3000">
              <a:solidFill>
                <a:srgbClr val="000000"/>
              </a:solidFill>
              <a:latin typeface="Open Sans"/>
              <a:ea typeface="Open Sans"/>
              <a:cs typeface="Open Sans"/>
              <a:sym typeface="Open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2" name="Shape 1572"/>
        <p:cNvGrpSpPr/>
        <p:nvPr/>
      </p:nvGrpSpPr>
      <p:grpSpPr>
        <a:xfrm>
          <a:off x="0" y="0"/>
          <a:ext cx="0" cy="0"/>
          <a:chOff x="0" y="0"/>
          <a:chExt cx="0" cy="0"/>
        </a:xfrm>
      </p:grpSpPr>
      <p:sp>
        <p:nvSpPr>
          <p:cNvPr id="1573" name="Google Shape;1573;p182"/>
          <p:cNvSpPr txBox="1"/>
          <p:nvPr/>
        </p:nvSpPr>
        <p:spPr>
          <a:xfrm>
            <a:off x="656250" y="1393550"/>
            <a:ext cx="7831500" cy="3846000"/>
          </a:xfrm>
          <a:prstGeom prst="rect">
            <a:avLst/>
          </a:prstGeom>
          <a:noFill/>
          <a:ln>
            <a:noFill/>
          </a:ln>
        </p:spPr>
        <p:txBody>
          <a:bodyPr anchorCtr="0" anchor="ctr" bIns="91425" lIns="91425" spcFirstLastPara="1" rIns="91425" wrap="square" tIns="91425">
            <a:noAutofit/>
          </a:bodyPr>
          <a:lstStyle/>
          <a:p>
            <a:pPr indent="-342900" lvl="0" marL="457200" rtl="0" algn="l">
              <a:lnSpc>
                <a:spcPct val="100000"/>
              </a:lnSpc>
              <a:spcBef>
                <a:spcPts val="0"/>
              </a:spcBef>
              <a:spcAft>
                <a:spcPts val="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Return to your Azure portal. </a:t>
            </a:r>
            <a:r>
              <a:rPr lang="en" sz="1800">
                <a:solidFill>
                  <a:srgbClr val="353535"/>
                </a:solidFill>
                <a:latin typeface="Open Sans"/>
                <a:ea typeface="Open Sans"/>
                <a:cs typeface="Open Sans"/>
                <a:sym typeface="Open Sans"/>
              </a:rPr>
              <a:t>In your Deployment Center tab, copy the Git clone Uri. </a:t>
            </a: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indent="0" lvl="0" marL="457200" rtl="0" algn="l">
              <a:lnSpc>
                <a:spcPct val="100000"/>
              </a:lnSpc>
              <a:spcBef>
                <a:spcPts val="1000"/>
              </a:spcBef>
              <a:spcAft>
                <a:spcPts val="0"/>
              </a:spcAft>
              <a:buNone/>
            </a:pP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indent="0" lvl="0" marL="457200" rtl="0" algn="l">
              <a:lnSpc>
                <a:spcPct val="100000"/>
              </a:lnSpc>
              <a:spcBef>
                <a:spcPts val="1000"/>
              </a:spcBef>
              <a:spcAft>
                <a:spcPts val="0"/>
              </a:spcAft>
              <a:buNone/>
            </a:pP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indent="-342900" lvl="0" marL="457200" rtl="0" algn="l">
              <a:spcBef>
                <a:spcPts val="1000"/>
              </a:spcBef>
              <a:spcAft>
                <a:spcPts val="100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In your terminal, type </a:t>
            </a:r>
            <a:r>
              <a:rPr b="1" lang="en" sz="1800">
                <a:solidFill>
                  <a:srgbClr val="353535"/>
                </a:solidFill>
                <a:latin typeface="Courier New"/>
                <a:ea typeface="Courier New"/>
                <a:cs typeface="Courier New"/>
                <a:sym typeface="Courier New"/>
              </a:rPr>
              <a:t>git remote add origin</a:t>
            </a:r>
            <a:r>
              <a:rPr lang="en" sz="1800">
                <a:solidFill>
                  <a:srgbClr val="353535"/>
                </a:solidFill>
                <a:latin typeface="Open Sans"/>
                <a:ea typeface="Open Sans"/>
                <a:cs typeface="Open Sans"/>
                <a:sym typeface="Open Sans"/>
              </a:rPr>
              <a:t> and paste what you just copied. This is how you tell Git where to send your code. </a:t>
            </a:r>
            <a:endParaRPr sz="1800">
              <a:solidFill>
                <a:srgbClr val="353535"/>
              </a:solidFill>
              <a:latin typeface="Open Sans"/>
              <a:ea typeface="Open Sans"/>
              <a:cs typeface="Open Sans"/>
              <a:sym typeface="Open Sans"/>
            </a:endParaRPr>
          </a:p>
        </p:txBody>
      </p:sp>
      <p:pic>
        <p:nvPicPr>
          <p:cNvPr id="1574" name="Google Shape;1574;p182"/>
          <p:cNvPicPr preferRelativeResize="0"/>
          <p:nvPr/>
        </p:nvPicPr>
        <p:blipFill>
          <a:blip r:embed="rId3">
            <a:alphaModFix/>
          </a:blip>
          <a:stretch>
            <a:fillRect/>
          </a:stretch>
        </p:blipFill>
        <p:spPr>
          <a:xfrm>
            <a:off x="866625" y="5393000"/>
            <a:ext cx="7410749" cy="1008975"/>
          </a:xfrm>
          <a:prstGeom prst="rect">
            <a:avLst/>
          </a:prstGeom>
          <a:noFill/>
          <a:ln cap="flat" cmpd="sng" w="19050">
            <a:solidFill>
              <a:srgbClr val="000000"/>
            </a:solidFill>
            <a:prstDash val="solid"/>
            <a:round/>
            <a:headEnd len="sm" w="sm" type="none"/>
            <a:tailEnd len="sm" w="sm" type="none"/>
          </a:ln>
        </p:spPr>
      </p:pic>
      <p:pic>
        <p:nvPicPr>
          <p:cNvPr id="1575" name="Google Shape;1575;p182"/>
          <p:cNvPicPr preferRelativeResize="0"/>
          <p:nvPr/>
        </p:nvPicPr>
        <p:blipFill>
          <a:blip r:embed="rId4">
            <a:alphaModFix/>
          </a:blip>
          <a:stretch>
            <a:fillRect/>
          </a:stretch>
        </p:blipFill>
        <p:spPr>
          <a:xfrm>
            <a:off x="936250" y="2270502"/>
            <a:ext cx="7271498" cy="1997750"/>
          </a:xfrm>
          <a:prstGeom prst="rect">
            <a:avLst/>
          </a:prstGeom>
          <a:noFill/>
          <a:ln cap="flat" cmpd="sng" w="19050">
            <a:solidFill>
              <a:srgbClr val="000000"/>
            </a:solidFill>
            <a:prstDash val="solid"/>
            <a:round/>
            <a:headEnd len="sm" w="sm" type="none"/>
            <a:tailEnd len="sm" w="sm" type="none"/>
          </a:ln>
        </p:spPr>
      </p:pic>
      <p:sp>
        <p:nvSpPr>
          <p:cNvPr id="1576" name="Google Shape;1576;p182"/>
          <p:cNvSpPr txBox="1"/>
          <p:nvPr/>
        </p:nvSpPr>
        <p:spPr>
          <a:xfrm>
            <a:off x="161550" y="569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a:t>
            </a:r>
            <a:endParaRPr b="1" sz="3000">
              <a:solidFill>
                <a:srgbClr val="000000"/>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84"/>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84"/>
          <p:cNvSpPr txBox="1"/>
          <p:nvPr/>
        </p:nvSpPr>
        <p:spPr>
          <a:xfrm>
            <a:off x="817350" y="1665150"/>
            <a:ext cx="75093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Now that you understand how the app works, let's get started!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We learned that our app will be hosted on Microsoft Azure. Why are we doing that? How will we do that? </a:t>
            </a:r>
            <a:endParaRPr b="1" sz="2800">
              <a:solidFill>
                <a:schemeClr val="lt1"/>
              </a:solidFill>
              <a:latin typeface="Open Sans"/>
              <a:ea typeface="Open Sans"/>
              <a:cs typeface="Open Sans"/>
              <a:sym typeface="Open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0" name="Shape 1580"/>
        <p:cNvGrpSpPr/>
        <p:nvPr/>
      </p:nvGrpSpPr>
      <p:grpSpPr>
        <a:xfrm>
          <a:off x="0" y="0"/>
          <a:ext cx="0" cy="0"/>
          <a:chOff x="0" y="0"/>
          <a:chExt cx="0" cy="0"/>
        </a:xfrm>
      </p:grpSpPr>
      <p:sp>
        <p:nvSpPr>
          <p:cNvPr id="1581" name="Google Shape;1581;p183"/>
          <p:cNvSpPr txBox="1"/>
          <p:nvPr/>
        </p:nvSpPr>
        <p:spPr>
          <a:xfrm>
            <a:off x="1218750" y="1531450"/>
            <a:ext cx="6706500" cy="3200700"/>
          </a:xfrm>
          <a:prstGeom prst="rect">
            <a:avLst/>
          </a:prstGeom>
          <a:noFill/>
          <a:ln>
            <a:noFill/>
          </a:ln>
        </p:spPr>
        <p:txBody>
          <a:bodyPr anchorCtr="0" anchor="ctr" bIns="91425" lIns="91425" spcFirstLastPara="1" rIns="91425" wrap="square" tIns="91425">
            <a:noAutofit/>
          </a:bodyPr>
          <a:lstStyle/>
          <a:p>
            <a:pPr indent="-342900" lvl="0" marL="457200" rtl="0" algn="l">
              <a:lnSpc>
                <a:spcPct val="100000"/>
              </a:lnSpc>
              <a:spcBef>
                <a:spcPts val="0"/>
              </a:spcBef>
              <a:spcAft>
                <a:spcPts val="0"/>
              </a:spcAft>
              <a:buClr>
                <a:srgbClr val="353535"/>
              </a:buClr>
              <a:buSzPts val="1800"/>
              <a:buFont typeface="Open Sans"/>
              <a:buAutoNum type="arabicPeriod" startAt="10"/>
            </a:pPr>
            <a:r>
              <a:rPr lang="en" sz="1800">
                <a:solidFill>
                  <a:srgbClr val="353535"/>
                </a:solidFill>
                <a:latin typeface="Open Sans"/>
                <a:ea typeface="Open Sans"/>
                <a:cs typeface="Open Sans"/>
                <a:sym typeface="Open Sans"/>
              </a:rPr>
              <a:t>Click the ellipses </a:t>
            </a:r>
            <a:r>
              <a:rPr b="1" lang="en" sz="1800">
                <a:solidFill>
                  <a:srgbClr val="5EA5E5"/>
                </a:solidFill>
                <a:latin typeface="Open Sans"/>
                <a:ea typeface="Open Sans"/>
                <a:cs typeface="Open Sans"/>
                <a:sym typeface="Open Sans"/>
              </a:rPr>
              <a:t>(. . .)</a:t>
            </a:r>
            <a:r>
              <a:rPr lang="en" sz="1800">
                <a:solidFill>
                  <a:srgbClr val="353535"/>
                </a:solidFill>
                <a:latin typeface="Open Sans"/>
                <a:ea typeface="Open Sans"/>
                <a:cs typeface="Open Sans"/>
                <a:sym typeface="Open Sans"/>
              </a:rPr>
              <a:t> near SOURCE CONTROL. </a:t>
            </a:r>
            <a:endParaRPr sz="1800">
              <a:solidFill>
                <a:srgbClr val="353535"/>
              </a:solidFill>
              <a:latin typeface="Open Sans"/>
              <a:ea typeface="Open Sans"/>
              <a:cs typeface="Open Sans"/>
              <a:sym typeface="Open Sans"/>
            </a:endParaRPr>
          </a:p>
          <a:p>
            <a:pPr indent="-342900" lvl="0" marL="457200" rtl="0" algn="l">
              <a:lnSpc>
                <a:spcPct val="100000"/>
              </a:lnSpc>
              <a:spcBef>
                <a:spcPts val="1000"/>
              </a:spcBef>
              <a:spcAft>
                <a:spcPts val="0"/>
              </a:spcAft>
              <a:buClr>
                <a:srgbClr val="353535"/>
              </a:buClr>
              <a:buSzPts val="1800"/>
              <a:buFont typeface="Open Sans"/>
              <a:buAutoNum type="arabicPeriod" startAt="10"/>
            </a:pPr>
            <a:r>
              <a:rPr lang="en" sz="1800">
                <a:solidFill>
                  <a:srgbClr val="353535"/>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Publish Branch</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a:p>
            <a:pPr indent="0" lvl="0" marL="457200" rtl="0" algn="l">
              <a:lnSpc>
                <a:spcPct val="100000"/>
              </a:lnSpc>
              <a:spcBef>
                <a:spcPts val="1000"/>
              </a:spcBef>
              <a:spcAft>
                <a:spcPts val="0"/>
              </a:spcAft>
              <a:buNone/>
            </a:pPr>
            <a:r>
              <a:t/>
            </a:r>
            <a:endParaRPr sz="1800">
              <a:solidFill>
                <a:srgbClr val="353535"/>
              </a:solidFill>
              <a:latin typeface="Open Sans"/>
              <a:ea typeface="Open Sans"/>
              <a:cs typeface="Open Sans"/>
              <a:sym typeface="Open Sans"/>
            </a:endParaRPr>
          </a:p>
          <a:p>
            <a:pPr indent="0" lvl="0" marL="457200" rtl="0" algn="l">
              <a:lnSpc>
                <a:spcPct val="100000"/>
              </a:lnSpc>
              <a:spcBef>
                <a:spcPts val="1000"/>
              </a:spcBef>
              <a:spcAft>
                <a:spcPts val="0"/>
              </a:spcAft>
              <a:buNone/>
            </a:pP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indent="0" lvl="0" marL="457200" rtl="0" algn="l">
              <a:lnSpc>
                <a:spcPct val="100000"/>
              </a:lnSpc>
              <a:spcBef>
                <a:spcPts val="1000"/>
              </a:spcBef>
              <a:spcAft>
                <a:spcPts val="0"/>
              </a:spcAft>
              <a:buNone/>
            </a:pP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indent="-342900" lvl="0" marL="457200" rtl="0" algn="l">
              <a:lnSpc>
                <a:spcPct val="100000"/>
              </a:lnSpc>
              <a:spcBef>
                <a:spcPts val="1000"/>
              </a:spcBef>
              <a:spcAft>
                <a:spcPts val="1000"/>
              </a:spcAft>
              <a:buClr>
                <a:srgbClr val="353535"/>
              </a:buClr>
              <a:buSzPts val="1800"/>
              <a:buFont typeface="Open Sans"/>
              <a:buAutoNum type="arabicPeriod" startAt="10"/>
            </a:pPr>
            <a:r>
              <a:rPr lang="en" sz="1800">
                <a:solidFill>
                  <a:srgbClr val="353535"/>
                </a:solidFill>
                <a:latin typeface="Open Sans"/>
                <a:ea typeface="Open Sans"/>
                <a:cs typeface="Open Sans"/>
                <a:sym typeface="Open Sans"/>
              </a:rPr>
              <a:t>Enter the Password you created when prompted.</a:t>
            </a:r>
            <a:r>
              <a:rPr lang="en" sz="2400">
                <a:solidFill>
                  <a:srgbClr val="353535"/>
                </a:solidFill>
                <a:latin typeface="Open Sans"/>
                <a:ea typeface="Open Sans"/>
                <a:cs typeface="Open Sans"/>
                <a:sym typeface="Open Sans"/>
              </a:rPr>
              <a:t> </a:t>
            </a:r>
            <a:endParaRPr sz="2400">
              <a:solidFill>
                <a:srgbClr val="353535"/>
              </a:solidFill>
              <a:latin typeface="Open Sans"/>
              <a:ea typeface="Open Sans"/>
              <a:cs typeface="Open Sans"/>
              <a:sym typeface="Open Sans"/>
            </a:endParaRPr>
          </a:p>
        </p:txBody>
      </p:sp>
      <p:pic>
        <p:nvPicPr>
          <p:cNvPr id="1582" name="Google Shape;1582;p183"/>
          <p:cNvPicPr preferRelativeResize="0"/>
          <p:nvPr/>
        </p:nvPicPr>
        <p:blipFill rotWithShape="1">
          <a:blip r:embed="rId3">
            <a:alphaModFix/>
          </a:blip>
          <a:srcRect b="58122" l="0" r="0" t="0"/>
          <a:stretch/>
        </p:blipFill>
        <p:spPr>
          <a:xfrm>
            <a:off x="2354663" y="2565550"/>
            <a:ext cx="4504876" cy="1466449"/>
          </a:xfrm>
          <a:prstGeom prst="rect">
            <a:avLst/>
          </a:prstGeom>
          <a:noFill/>
          <a:ln cap="flat" cmpd="sng" w="19050">
            <a:solidFill>
              <a:srgbClr val="000000"/>
            </a:solidFill>
            <a:prstDash val="solid"/>
            <a:round/>
            <a:headEnd len="sm" w="sm" type="none"/>
            <a:tailEnd len="sm" w="sm" type="none"/>
          </a:ln>
        </p:spPr>
      </p:pic>
      <p:pic>
        <p:nvPicPr>
          <p:cNvPr id="1583" name="Google Shape;1583;p183"/>
          <p:cNvPicPr preferRelativeResize="0"/>
          <p:nvPr/>
        </p:nvPicPr>
        <p:blipFill>
          <a:blip r:embed="rId4">
            <a:alphaModFix/>
          </a:blip>
          <a:stretch>
            <a:fillRect/>
          </a:stretch>
        </p:blipFill>
        <p:spPr>
          <a:xfrm>
            <a:off x="152400" y="4819875"/>
            <a:ext cx="8839200" cy="1198880"/>
          </a:xfrm>
          <a:prstGeom prst="rect">
            <a:avLst/>
          </a:prstGeom>
          <a:noFill/>
          <a:ln cap="flat" cmpd="sng" w="19050">
            <a:solidFill>
              <a:srgbClr val="000000"/>
            </a:solidFill>
            <a:prstDash val="solid"/>
            <a:round/>
            <a:headEnd len="sm" w="sm" type="none"/>
            <a:tailEnd len="sm" w="sm" type="none"/>
          </a:ln>
        </p:spPr>
      </p:pic>
      <p:sp>
        <p:nvSpPr>
          <p:cNvPr id="1584" name="Google Shape;1584;p183"/>
          <p:cNvSpPr/>
          <p:nvPr/>
        </p:nvSpPr>
        <p:spPr>
          <a:xfrm>
            <a:off x="5301000" y="2565550"/>
            <a:ext cx="387900" cy="332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83"/>
          <p:cNvSpPr txBox="1"/>
          <p:nvPr/>
        </p:nvSpPr>
        <p:spPr>
          <a:xfrm>
            <a:off x="161550" y="569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a:t>
            </a:r>
            <a:endParaRPr b="1" sz="3000">
              <a:solidFill>
                <a:srgbClr val="000000"/>
              </a:solidFill>
              <a:latin typeface="Open Sans"/>
              <a:ea typeface="Open Sans"/>
              <a:cs typeface="Open Sans"/>
              <a:sym typeface="Open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9" name="Shape 1589"/>
        <p:cNvGrpSpPr/>
        <p:nvPr/>
      </p:nvGrpSpPr>
      <p:grpSpPr>
        <a:xfrm>
          <a:off x="0" y="0"/>
          <a:ext cx="0" cy="0"/>
          <a:chOff x="0" y="0"/>
          <a:chExt cx="0" cy="0"/>
        </a:xfrm>
      </p:grpSpPr>
      <p:sp>
        <p:nvSpPr>
          <p:cNvPr id="1590" name="Google Shape;1590;p184"/>
          <p:cNvSpPr txBox="1"/>
          <p:nvPr/>
        </p:nvSpPr>
        <p:spPr>
          <a:xfrm>
            <a:off x="858900" y="1226650"/>
            <a:ext cx="7426200" cy="2082600"/>
          </a:xfrm>
          <a:prstGeom prst="rect">
            <a:avLst/>
          </a:prstGeom>
          <a:noFill/>
          <a:ln>
            <a:noFill/>
          </a:ln>
        </p:spPr>
        <p:txBody>
          <a:bodyPr anchorCtr="0" anchor="ctr" bIns="91425" lIns="91425" spcFirstLastPara="1" rIns="91425" wrap="square" tIns="91425">
            <a:noAutofit/>
          </a:bodyPr>
          <a:lstStyle/>
          <a:p>
            <a:pPr indent="-342900" lvl="0" marL="457200" rtl="0" algn="l">
              <a:lnSpc>
                <a:spcPct val="100000"/>
              </a:lnSpc>
              <a:spcBef>
                <a:spcPts val="0"/>
              </a:spcBef>
              <a:spcAft>
                <a:spcPts val="1000"/>
              </a:spcAft>
              <a:buClr>
                <a:srgbClr val="353535"/>
              </a:buClr>
              <a:buSzPts val="1800"/>
              <a:buFont typeface="Open Sans"/>
              <a:buAutoNum type="arabicPeriod" startAt="13"/>
            </a:pPr>
            <a:r>
              <a:rPr lang="en" sz="1800">
                <a:solidFill>
                  <a:srgbClr val="353535"/>
                </a:solidFill>
                <a:latin typeface="Open Sans"/>
                <a:ea typeface="Open Sans"/>
                <a:cs typeface="Open Sans"/>
                <a:sym typeface="Open Sans"/>
              </a:rPr>
              <a:t>Back in Azure Deployment Centre, you can see that your deploy is in progress! </a:t>
            </a:r>
            <a:br>
              <a:rPr lang="en" sz="2400">
                <a:solidFill>
                  <a:srgbClr val="353535"/>
                </a:solidFill>
                <a:latin typeface="Open Sans"/>
                <a:ea typeface="Open Sans"/>
                <a:cs typeface="Open Sans"/>
                <a:sym typeface="Open Sans"/>
              </a:rPr>
            </a:br>
            <a:endParaRPr sz="2400">
              <a:solidFill>
                <a:srgbClr val="353535"/>
              </a:solidFill>
              <a:latin typeface="Open Sans"/>
              <a:ea typeface="Open Sans"/>
              <a:cs typeface="Open Sans"/>
              <a:sym typeface="Open Sans"/>
            </a:endParaRPr>
          </a:p>
        </p:txBody>
      </p:sp>
      <p:pic>
        <p:nvPicPr>
          <p:cNvPr id="1591" name="Google Shape;1591;p184"/>
          <p:cNvPicPr preferRelativeResize="0"/>
          <p:nvPr/>
        </p:nvPicPr>
        <p:blipFill>
          <a:blip r:embed="rId3">
            <a:alphaModFix/>
          </a:blip>
          <a:stretch>
            <a:fillRect/>
          </a:stretch>
        </p:blipFill>
        <p:spPr>
          <a:xfrm>
            <a:off x="152400" y="3121725"/>
            <a:ext cx="8839204" cy="2383081"/>
          </a:xfrm>
          <a:prstGeom prst="rect">
            <a:avLst/>
          </a:prstGeom>
          <a:noFill/>
          <a:ln cap="flat" cmpd="sng" w="19050">
            <a:solidFill>
              <a:srgbClr val="000000"/>
            </a:solidFill>
            <a:prstDash val="solid"/>
            <a:round/>
            <a:headEnd len="sm" w="sm" type="none"/>
            <a:tailEnd len="sm" w="sm" type="none"/>
          </a:ln>
        </p:spPr>
      </p:pic>
      <p:sp>
        <p:nvSpPr>
          <p:cNvPr id="1592" name="Google Shape;1592;p184"/>
          <p:cNvSpPr txBox="1"/>
          <p:nvPr/>
        </p:nvSpPr>
        <p:spPr>
          <a:xfrm>
            <a:off x="161550" y="569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a:t>
            </a:r>
            <a:endParaRPr b="1" sz="3000">
              <a:solidFill>
                <a:srgbClr val="000000"/>
              </a:solidFill>
              <a:latin typeface="Open Sans"/>
              <a:ea typeface="Open Sans"/>
              <a:cs typeface="Open Sans"/>
              <a:sym typeface="Open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6" name="Shape 1596"/>
        <p:cNvGrpSpPr/>
        <p:nvPr/>
      </p:nvGrpSpPr>
      <p:grpSpPr>
        <a:xfrm>
          <a:off x="0" y="0"/>
          <a:ext cx="0" cy="0"/>
          <a:chOff x="0" y="0"/>
          <a:chExt cx="0" cy="0"/>
        </a:xfrm>
      </p:grpSpPr>
      <p:sp>
        <p:nvSpPr>
          <p:cNvPr id="1597" name="Google Shape;1597;p185"/>
          <p:cNvSpPr txBox="1"/>
          <p:nvPr/>
        </p:nvSpPr>
        <p:spPr>
          <a:xfrm>
            <a:off x="1646700" y="1360250"/>
            <a:ext cx="5850600" cy="17205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Open Sans"/>
              <a:buAutoNum type="arabicPeriod" startAt="14"/>
            </a:pPr>
            <a:r>
              <a:rPr lang="en" sz="1800">
                <a:solidFill>
                  <a:schemeClr val="dk1"/>
                </a:solidFill>
                <a:latin typeface="Open Sans"/>
                <a:ea typeface="Open Sans"/>
                <a:cs typeface="Open Sans"/>
                <a:sym typeface="Open Sans"/>
              </a:rPr>
              <a:t>When the build has finished, select Overview. </a:t>
            </a:r>
            <a:endParaRPr sz="1800">
              <a:solidFill>
                <a:schemeClr val="dk1"/>
              </a:solidFill>
              <a:latin typeface="Open Sans"/>
              <a:ea typeface="Open Sans"/>
              <a:cs typeface="Open Sans"/>
              <a:sym typeface="Open Sans"/>
            </a:endParaRPr>
          </a:p>
          <a:p>
            <a:pPr indent="-342900" lvl="0" marL="457200" rtl="0" algn="l">
              <a:spcBef>
                <a:spcPts val="1000"/>
              </a:spcBef>
              <a:spcAft>
                <a:spcPts val="0"/>
              </a:spcAft>
              <a:buClr>
                <a:schemeClr val="dk1"/>
              </a:buClr>
              <a:buSzPts val="1800"/>
              <a:buFont typeface="Open Sans"/>
              <a:buAutoNum type="arabicPeriod" startAt="14"/>
            </a:pPr>
            <a:r>
              <a:rPr lang="en" sz="1800">
                <a:solidFill>
                  <a:schemeClr val="dk1"/>
                </a:solidFill>
                <a:latin typeface="Open Sans"/>
                <a:ea typeface="Open Sans"/>
                <a:cs typeface="Open Sans"/>
                <a:sym typeface="Open Sans"/>
              </a:rPr>
              <a:t>Click the URL for your web app, and try it live!</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p:txBody>
      </p:sp>
      <p:pic>
        <p:nvPicPr>
          <p:cNvPr id="1598" name="Google Shape;1598;p185"/>
          <p:cNvPicPr preferRelativeResize="0"/>
          <p:nvPr/>
        </p:nvPicPr>
        <p:blipFill rotWithShape="1">
          <a:blip r:embed="rId3">
            <a:alphaModFix/>
          </a:blip>
          <a:srcRect b="0" l="308" r="308" t="0"/>
          <a:stretch/>
        </p:blipFill>
        <p:spPr>
          <a:xfrm>
            <a:off x="179700" y="3141225"/>
            <a:ext cx="8784601" cy="2797301"/>
          </a:xfrm>
          <a:prstGeom prst="rect">
            <a:avLst/>
          </a:prstGeom>
          <a:noFill/>
          <a:ln cap="flat" cmpd="sng" w="19050">
            <a:solidFill>
              <a:srgbClr val="000000"/>
            </a:solidFill>
            <a:prstDash val="solid"/>
            <a:round/>
            <a:headEnd len="sm" w="sm" type="none"/>
            <a:tailEnd len="sm" w="sm" type="none"/>
          </a:ln>
        </p:spPr>
      </p:pic>
      <p:sp>
        <p:nvSpPr>
          <p:cNvPr id="1599" name="Google Shape;1599;p185"/>
          <p:cNvSpPr txBox="1"/>
          <p:nvPr/>
        </p:nvSpPr>
        <p:spPr>
          <a:xfrm>
            <a:off x="161550" y="569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a:t>
            </a:r>
            <a:endParaRPr b="1" sz="3000">
              <a:solidFill>
                <a:srgbClr val="000000"/>
              </a:solidFill>
              <a:latin typeface="Open Sans"/>
              <a:ea typeface="Open Sans"/>
              <a:cs typeface="Open Sans"/>
              <a:sym typeface="Open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3" name="Shape 1603"/>
        <p:cNvGrpSpPr/>
        <p:nvPr/>
      </p:nvGrpSpPr>
      <p:grpSpPr>
        <a:xfrm>
          <a:off x="0" y="0"/>
          <a:ext cx="0" cy="0"/>
          <a:chOff x="0" y="0"/>
          <a:chExt cx="0" cy="0"/>
        </a:xfrm>
      </p:grpSpPr>
      <p:pic>
        <p:nvPicPr>
          <p:cNvPr id="1604" name="Google Shape;1604;p186"/>
          <p:cNvPicPr preferRelativeResize="0"/>
          <p:nvPr/>
        </p:nvPicPr>
        <p:blipFill>
          <a:blip r:embed="rId3">
            <a:alphaModFix/>
          </a:blip>
          <a:stretch>
            <a:fillRect/>
          </a:stretch>
        </p:blipFill>
        <p:spPr>
          <a:xfrm>
            <a:off x="1166925" y="4872208"/>
            <a:ext cx="390525" cy="2286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8" name="Shape 1608"/>
        <p:cNvGrpSpPr/>
        <p:nvPr/>
      </p:nvGrpSpPr>
      <p:grpSpPr>
        <a:xfrm>
          <a:off x="0" y="0"/>
          <a:ext cx="0" cy="0"/>
          <a:chOff x="0" y="0"/>
          <a:chExt cx="0" cy="0"/>
        </a:xfrm>
      </p:grpSpPr>
      <p:sp>
        <p:nvSpPr>
          <p:cNvPr id="1609" name="Google Shape;1609;p187"/>
          <p:cNvSpPr txBox="1"/>
          <p:nvPr/>
        </p:nvSpPr>
        <p:spPr>
          <a:xfrm>
            <a:off x="161550" y="19301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Let's recap quickly...</a:t>
            </a:r>
            <a:endParaRPr b="1" i="1" sz="3000">
              <a:solidFill>
                <a:srgbClr val="353535"/>
              </a:solidFill>
              <a:latin typeface="Open Sans"/>
              <a:ea typeface="Open Sans"/>
              <a:cs typeface="Open Sans"/>
              <a:sym typeface="Open Sans"/>
            </a:endParaRPr>
          </a:p>
        </p:txBody>
      </p:sp>
      <p:grpSp>
        <p:nvGrpSpPr>
          <p:cNvPr id="1610" name="Google Shape;1610;p187"/>
          <p:cNvGrpSpPr/>
          <p:nvPr/>
        </p:nvGrpSpPr>
        <p:grpSpPr>
          <a:xfrm>
            <a:off x="672850" y="2958250"/>
            <a:ext cx="7799850" cy="1028100"/>
            <a:chOff x="876675" y="1974900"/>
            <a:chExt cx="7799850" cy="1028100"/>
          </a:xfrm>
        </p:grpSpPr>
        <p:sp>
          <p:nvSpPr>
            <p:cNvPr id="1611" name="Google Shape;1611;p187"/>
            <p:cNvSpPr/>
            <p:nvPr/>
          </p:nvSpPr>
          <p:spPr>
            <a:xfrm>
              <a:off x="876675" y="22110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612" name="Google Shape;1612;p187"/>
            <p:cNvSpPr txBox="1"/>
            <p:nvPr/>
          </p:nvSpPr>
          <p:spPr>
            <a:xfrm>
              <a:off x="1714725" y="1974900"/>
              <a:ext cx="6961800" cy="102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Node.js is a server-side JavaScript runtime ideal for high performance, scalable network applications.</a:t>
              </a:r>
              <a:endParaRPr sz="2400">
                <a:solidFill>
                  <a:srgbClr val="353535"/>
                </a:solidFill>
                <a:latin typeface="Open Sans"/>
                <a:ea typeface="Open Sans"/>
                <a:cs typeface="Open Sans"/>
                <a:sym typeface="Open Sans"/>
              </a:endParaRPr>
            </a:p>
          </p:txBody>
        </p:sp>
      </p:grpSp>
      <p:grpSp>
        <p:nvGrpSpPr>
          <p:cNvPr id="1613" name="Google Shape;1613;p187"/>
          <p:cNvGrpSpPr/>
          <p:nvPr/>
        </p:nvGrpSpPr>
        <p:grpSpPr>
          <a:xfrm>
            <a:off x="672850" y="4122375"/>
            <a:ext cx="7799850" cy="1028100"/>
            <a:chOff x="876675" y="3260125"/>
            <a:chExt cx="7799850" cy="1028100"/>
          </a:xfrm>
        </p:grpSpPr>
        <p:sp>
          <p:nvSpPr>
            <p:cNvPr id="1614" name="Google Shape;1614;p187"/>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615" name="Google Shape;1615;p187"/>
            <p:cNvSpPr txBox="1"/>
            <p:nvPr/>
          </p:nvSpPr>
          <p:spPr>
            <a:xfrm>
              <a:off x="1714725" y="3260125"/>
              <a:ext cx="6961800" cy="102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Express is a </a:t>
              </a:r>
              <a:r>
                <a:rPr lang="en" sz="2400">
                  <a:solidFill>
                    <a:srgbClr val="353535"/>
                  </a:solidFill>
                  <a:latin typeface="Open Sans"/>
                  <a:ea typeface="Open Sans"/>
                  <a:cs typeface="Open Sans"/>
                  <a:sym typeface="Open Sans"/>
                </a:rPr>
                <a:t>Node.js</a:t>
              </a:r>
              <a:r>
                <a:rPr lang="en" sz="2400">
                  <a:solidFill>
                    <a:srgbClr val="353535"/>
                  </a:solidFill>
                  <a:latin typeface="Open Sans"/>
                  <a:ea typeface="Open Sans"/>
                  <a:cs typeface="Open Sans"/>
                  <a:sym typeface="Open Sans"/>
                </a:rPr>
                <a:t> framework for back end web development.</a:t>
              </a:r>
              <a:endParaRPr sz="2400">
                <a:solidFill>
                  <a:srgbClr val="353535"/>
                </a:solidFill>
                <a:latin typeface="Open Sans"/>
                <a:ea typeface="Open Sans"/>
                <a:cs typeface="Open Sans"/>
                <a:sym typeface="Open Sans"/>
              </a:endParaRPr>
            </a:p>
          </p:txBody>
        </p:sp>
      </p:grpSp>
      <p:grpSp>
        <p:nvGrpSpPr>
          <p:cNvPr id="1616" name="Google Shape;1616;p187"/>
          <p:cNvGrpSpPr/>
          <p:nvPr/>
        </p:nvGrpSpPr>
        <p:grpSpPr>
          <a:xfrm>
            <a:off x="671305" y="5462850"/>
            <a:ext cx="7799656" cy="752400"/>
            <a:chOff x="876675" y="4683200"/>
            <a:chExt cx="8075850" cy="752400"/>
          </a:xfrm>
        </p:grpSpPr>
        <p:sp>
          <p:nvSpPr>
            <p:cNvPr id="1617" name="Google Shape;1617;p187"/>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618" name="Google Shape;1618;p187"/>
            <p:cNvSpPr txBox="1"/>
            <p:nvPr/>
          </p:nvSpPr>
          <p:spPr>
            <a:xfrm>
              <a:off x="1714725" y="4683200"/>
              <a:ext cx="72378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Developing Web Apps on Azure is fast.</a:t>
              </a:r>
              <a:endParaRPr sz="2400">
                <a:solidFill>
                  <a:srgbClr val="353535"/>
                </a:solidFill>
                <a:latin typeface="Open Sans"/>
                <a:ea typeface="Open Sans"/>
                <a:cs typeface="Open Sans"/>
                <a:sym typeface="Open Sans"/>
              </a:endParaRPr>
            </a:p>
          </p:txBody>
        </p:sp>
      </p:grpSp>
      <p:pic>
        <p:nvPicPr>
          <p:cNvPr id="1619" name="Google Shape;1619;p187"/>
          <p:cNvPicPr preferRelativeResize="0"/>
          <p:nvPr/>
        </p:nvPicPr>
        <p:blipFill>
          <a:blip r:embed="rId3">
            <a:alphaModFix/>
          </a:blip>
          <a:stretch>
            <a:fillRect/>
          </a:stretch>
        </p:blipFill>
        <p:spPr>
          <a:xfrm>
            <a:off x="3006925" y="732523"/>
            <a:ext cx="3130148" cy="1653351"/>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3" name="Shape 1623"/>
        <p:cNvGrpSpPr/>
        <p:nvPr/>
      </p:nvGrpSpPr>
      <p:grpSpPr>
        <a:xfrm>
          <a:off x="0" y="0"/>
          <a:ext cx="0" cy="0"/>
          <a:chOff x="0" y="0"/>
          <a:chExt cx="0" cy="0"/>
        </a:xfrm>
      </p:grpSpPr>
      <p:sp>
        <p:nvSpPr>
          <p:cNvPr id="1624" name="Google Shape;1624;p188"/>
          <p:cNvSpPr/>
          <p:nvPr/>
        </p:nvSpPr>
        <p:spPr>
          <a:xfrm>
            <a:off x="877950" y="4201225"/>
            <a:ext cx="7388100" cy="8937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http://mlhlocal.host/quiz</a:t>
            </a:r>
            <a:endParaRPr sz="3000">
              <a:solidFill>
                <a:srgbClr val="FFD966"/>
              </a:solidFill>
            </a:endParaRPr>
          </a:p>
        </p:txBody>
      </p:sp>
      <p:sp>
        <p:nvSpPr>
          <p:cNvPr id="1625" name="Google Shape;1625;p188"/>
          <p:cNvSpPr txBox="1"/>
          <p:nvPr/>
        </p:nvSpPr>
        <p:spPr>
          <a:xfrm>
            <a:off x="758550" y="2691225"/>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FFFFFF"/>
                </a:solidFill>
                <a:latin typeface="Open Sans"/>
                <a:ea typeface="Open Sans"/>
                <a:cs typeface="Open Sans"/>
                <a:sym typeface="Open Sans"/>
              </a:rPr>
              <a:t>We created a fun quiz to test your knowledge and see what you learned from this workshop.  </a:t>
            </a:r>
            <a:endParaRPr sz="2200">
              <a:solidFill>
                <a:srgbClr val="FFFFFF"/>
              </a:solidFill>
              <a:latin typeface="Open Sans"/>
              <a:ea typeface="Open Sans"/>
              <a:cs typeface="Open Sans"/>
              <a:sym typeface="Open Sans"/>
            </a:endParaRPr>
          </a:p>
        </p:txBody>
      </p:sp>
      <p:sp>
        <p:nvSpPr>
          <p:cNvPr id="1626" name="Google Shape;1626;p188"/>
          <p:cNvSpPr txBox="1"/>
          <p:nvPr/>
        </p:nvSpPr>
        <p:spPr>
          <a:xfrm>
            <a:off x="0" y="1763050"/>
            <a:ext cx="91440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What did you learn today?</a:t>
            </a:r>
            <a:endParaRPr b="1" sz="3000">
              <a:solidFill>
                <a:srgbClr val="FFFFFF"/>
              </a:solidFill>
              <a:latin typeface="Open Sans"/>
              <a:ea typeface="Open Sans"/>
              <a:cs typeface="Open Sans"/>
              <a:sym typeface="Open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0" name="Shape 1630"/>
        <p:cNvGrpSpPr/>
        <p:nvPr/>
      </p:nvGrpSpPr>
      <p:grpSpPr>
        <a:xfrm>
          <a:off x="0" y="0"/>
          <a:ext cx="0" cy="0"/>
          <a:chOff x="0" y="0"/>
          <a:chExt cx="0" cy="0"/>
        </a:xfrm>
      </p:grpSpPr>
      <p:pic>
        <p:nvPicPr>
          <p:cNvPr id="1631" name="Google Shape;1631;p189"/>
          <p:cNvPicPr preferRelativeResize="0"/>
          <p:nvPr/>
        </p:nvPicPr>
        <p:blipFill>
          <a:blip r:embed="rId3">
            <a:alphaModFix/>
          </a:blip>
          <a:stretch>
            <a:fillRect/>
          </a:stretch>
        </p:blipFill>
        <p:spPr>
          <a:xfrm>
            <a:off x="1166950" y="5442933"/>
            <a:ext cx="390525" cy="2286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5" name="Shape 1635"/>
        <p:cNvGrpSpPr/>
        <p:nvPr/>
      </p:nvGrpSpPr>
      <p:grpSpPr>
        <a:xfrm>
          <a:off x="0" y="0"/>
          <a:ext cx="0" cy="0"/>
          <a:chOff x="0" y="0"/>
          <a:chExt cx="0" cy="0"/>
        </a:xfrm>
      </p:grpSpPr>
      <p:sp>
        <p:nvSpPr>
          <p:cNvPr id="1636" name="Google Shape;1636;p190"/>
          <p:cNvSpPr/>
          <p:nvPr/>
        </p:nvSpPr>
        <p:spPr>
          <a:xfrm rot="5400000">
            <a:off x="3204700" y="626025"/>
            <a:ext cx="2637300" cy="8254800"/>
          </a:xfrm>
          <a:prstGeom prst="chevron">
            <a:avLst>
              <a:gd fmla="val 20758"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90"/>
          <p:cNvSpPr/>
          <p:nvPr/>
        </p:nvSpPr>
        <p:spPr>
          <a:xfrm rot="5400000">
            <a:off x="3420175" y="-1262450"/>
            <a:ext cx="2216700" cy="82653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90"/>
          <p:cNvSpPr txBox="1"/>
          <p:nvPr/>
        </p:nvSpPr>
        <p:spPr>
          <a:xfrm>
            <a:off x="464425" y="1788100"/>
            <a:ext cx="8128200" cy="2164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FFD966"/>
                </a:solidFill>
                <a:latin typeface="Open Sans"/>
                <a:ea typeface="Open Sans"/>
                <a:cs typeface="Open Sans"/>
                <a:sym typeface="Open Sans"/>
              </a:rPr>
              <a:t>Extra Practice Problem 1: </a:t>
            </a:r>
            <a:endParaRPr sz="2400">
              <a:solidFill>
                <a:srgbClr val="FFD966"/>
              </a:solidFill>
              <a:latin typeface="Open Sans"/>
              <a:ea typeface="Open Sans"/>
              <a:cs typeface="Open Sans"/>
              <a:sym typeface="Open Sans"/>
            </a:endParaRPr>
          </a:p>
          <a:p>
            <a:pPr indent="0" lvl="0" marL="0" rtl="0" algn="ctr">
              <a:lnSpc>
                <a:spcPct val="115000"/>
              </a:lnSpc>
              <a:spcBef>
                <a:spcPts val="1000"/>
              </a:spcBef>
              <a:spcAft>
                <a:spcPts val="1000"/>
              </a:spcAft>
              <a:buNone/>
            </a:pPr>
            <a:r>
              <a:rPr lang="en" sz="2200">
                <a:solidFill>
                  <a:srgbClr val="FFFFFF"/>
                </a:solidFill>
                <a:latin typeface="Open Sans"/>
                <a:ea typeface="Open Sans"/>
                <a:cs typeface="Open Sans"/>
                <a:sym typeface="Open Sans"/>
              </a:rPr>
              <a:t>Add the password as an application setting and remove it from your code. </a:t>
            </a:r>
            <a:endParaRPr sz="2200">
              <a:solidFill>
                <a:srgbClr val="FFFFFF"/>
              </a:solidFill>
              <a:latin typeface="Open Sans"/>
              <a:ea typeface="Open Sans"/>
              <a:cs typeface="Open Sans"/>
              <a:sym typeface="Open Sans"/>
            </a:endParaRPr>
          </a:p>
        </p:txBody>
      </p:sp>
      <p:sp>
        <p:nvSpPr>
          <p:cNvPr id="1639" name="Google Shape;1639;p190"/>
          <p:cNvSpPr txBox="1"/>
          <p:nvPr/>
        </p:nvSpPr>
        <p:spPr>
          <a:xfrm>
            <a:off x="464425" y="3852950"/>
            <a:ext cx="8128200" cy="2164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FFD966"/>
                </a:solidFill>
                <a:latin typeface="Open Sans"/>
                <a:ea typeface="Open Sans"/>
                <a:cs typeface="Open Sans"/>
                <a:sym typeface="Open Sans"/>
              </a:rPr>
              <a:t>Extra Practice Problem 2: </a:t>
            </a:r>
            <a:endParaRPr sz="2400">
              <a:solidFill>
                <a:srgbClr val="FFD966"/>
              </a:solidFill>
              <a:latin typeface="Open Sans"/>
              <a:ea typeface="Open Sans"/>
              <a:cs typeface="Open Sans"/>
              <a:sym typeface="Open Sans"/>
            </a:endParaRPr>
          </a:p>
          <a:p>
            <a:pPr indent="0" lvl="0" marL="0" rtl="0" algn="ctr">
              <a:lnSpc>
                <a:spcPct val="115000"/>
              </a:lnSpc>
              <a:spcBef>
                <a:spcPts val="1000"/>
              </a:spcBef>
              <a:spcAft>
                <a:spcPts val="1000"/>
              </a:spcAft>
              <a:buNone/>
            </a:pPr>
            <a:r>
              <a:rPr lang="en" sz="2200">
                <a:solidFill>
                  <a:srgbClr val="FFFFFF"/>
                </a:solidFill>
                <a:latin typeface="Open Sans"/>
                <a:ea typeface="Open Sans"/>
                <a:cs typeface="Open Sans"/>
                <a:sym typeface="Open Sans"/>
              </a:rPr>
              <a:t>Use the Azure Content Moderator to prevent people from posting negative content to your app! </a:t>
            </a:r>
            <a:endParaRPr sz="2200">
              <a:solidFill>
                <a:srgbClr val="FFFFFF"/>
              </a:solidFill>
              <a:latin typeface="Open Sans"/>
              <a:ea typeface="Open Sans"/>
              <a:cs typeface="Open Sans"/>
              <a:sym typeface="Open Sans"/>
            </a:endParaRPr>
          </a:p>
        </p:txBody>
      </p:sp>
      <p:sp>
        <p:nvSpPr>
          <p:cNvPr id="1640" name="Google Shape;1640;p19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Keep Learning: Practice Problems for Later</a:t>
            </a:r>
            <a:endParaRPr b="1" sz="3000">
              <a:solidFill>
                <a:srgbClr val="000000"/>
              </a:solidFill>
              <a:latin typeface="Open Sans"/>
              <a:ea typeface="Open Sans"/>
              <a:cs typeface="Open Sans"/>
              <a:sym typeface="Open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4" name="Shape 1644"/>
        <p:cNvGrpSpPr/>
        <p:nvPr/>
      </p:nvGrpSpPr>
      <p:grpSpPr>
        <a:xfrm>
          <a:off x="0" y="0"/>
          <a:ext cx="0" cy="0"/>
          <a:chOff x="0" y="0"/>
          <a:chExt cx="0" cy="0"/>
        </a:xfrm>
      </p:grpSpPr>
      <p:sp>
        <p:nvSpPr>
          <p:cNvPr id="1645" name="Google Shape;1645;p191"/>
          <p:cNvSpPr txBox="1"/>
          <p:nvPr/>
        </p:nvSpPr>
        <p:spPr>
          <a:xfrm>
            <a:off x="3230250" y="2305600"/>
            <a:ext cx="5445300" cy="312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FFD966"/>
                </a:solidFill>
                <a:latin typeface="Open Sans"/>
                <a:ea typeface="Open Sans"/>
                <a:cs typeface="Open Sans"/>
                <a:sym typeface="Open Sans"/>
              </a:rPr>
              <a:t>Check your email for access to:</a:t>
            </a:r>
            <a:endParaRPr b="1" sz="2200">
              <a:solidFill>
                <a:srgbClr val="FFD9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These workshop slides</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Practice problems to keep learning</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Deeper dives into key topics</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Instructions to join the community</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More opportunities from MLH!</a:t>
            </a:r>
            <a:endParaRPr sz="2200">
              <a:solidFill>
                <a:srgbClr val="FFFFFF"/>
              </a:solidFill>
              <a:latin typeface="Open Sans"/>
              <a:ea typeface="Open Sans"/>
              <a:cs typeface="Open Sans"/>
              <a:sym typeface="Open Sans"/>
            </a:endParaRPr>
          </a:p>
        </p:txBody>
      </p:sp>
      <p:sp>
        <p:nvSpPr>
          <p:cNvPr id="1646" name="Google Shape;1646;p191"/>
          <p:cNvSpPr txBox="1"/>
          <p:nvPr/>
        </p:nvSpPr>
        <p:spPr>
          <a:xfrm>
            <a:off x="576450" y="1017925"/>
            <a:ext cx="79911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Learning shouldn't stop when the workshop ends...</a:t>
            </a:r>
            <a:endParaRPr b="1" sz="3000">
              <a:solidFill>
                <a:srgbClr val="FFFFFF"/>
              </a:solidFill>
              <a:latin typeface="Open Sans"/>
              <a:ea typeface="Open Sans"/>
              <a:cs typeface="Open Sans"/>
              <a:sym typeface="Open Sans"/>
            </a:endParaRPr>
          </a:p>
        </p:txBody>
      </p:sp>
      <p:pic>
        <p:nvPicPr>
          <p:cNvPr id="1647" name="Google Shape;1647;p191"/>
          <p:cNvPicPr preferRelativeResize="0"/>
          <p:nvPr/>
        </p:nvPicPr>
        <p:blipFill>
          <a:blip r:embed="rId3">
            <a:alphaModFix/>
          </a:blip>
          <a:stretch>
            <a:fillRect/>
          </a:stretch>
        </p:blipFill>
        <p:spPr>
          <a:xfrm>
            <a:off x="468425" y="2474847"/>
            <a:ext cx="2567475" cy="2567451"/>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1" name="Shape 1651"/>
        <p:cNvGrpSpPr/>
        <p:nvPr/>
      </p:nvGrpSpPr>
      <p:grpSpPr>
        <a:xfrm>
          <a:off x="0" y="0"/>
          <a:ext cx="0" cy="0"/>
          <a:chOff x="0" y="0"/>
          <a:chExt cx="0" cy="0"/>
        </a:xfrm>
      </p:grpSpPr>
      <p:sp>
        <p:nvSpPr>
          <p:cNvPr id="1652" name="Google Shape;1652;p192"/>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pic>
        <p:nvPicPr>
          <p:cNvPr id="1653" name="Google Shape;1653;p192"/>
          <p:cNvPicPr preferRelativeResize="0"/>
          <p:nvPr/>
        </p:nvPicPr>
        <p:blipFill>
          <a:blip r:embed="rId3">
            <a:alphaModFix/>
          </a:blip>
          <a:stretch>
            <a:fillRect/>
          </a:stretch>
        </p:blipFill>
        <p:spPr>
          <a:xfrm>
            <a:off x="3594288" y="5129400"/>
            <a:ext cx="1955426" cy="1026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pic>
        <p:nvPicPr>
          <p:cNvPr id="606" name="Google Shape;606;p85"/>
          <p:cNvPicPr preferRelativeResize="0"/>
          <p:nvPr/>
        </p:nvPicPr>
        <p:blipFill>
          <a:blip r:embed="rId3">
            <a:alphaModFix/>
          </a:blip>
          <a:stretch>
            <a:fillRect/>
          </a:stretch>
        </p:blipFill>
        <p:spPr>
          <a:xfrm>
            <a:off x="1148525" y="3228808"/>
            <a:ext cx="390525" cy="228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86"/>
          <p:cNvSpPr txBox="1"/>
          <p:nvPr/>
        </p:nvSpPr>
        <p:spPr>
          <a:xfrm>
            <a:off x="411125" y="589000"/>
            <a:ext cx="61323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Key Advantages of </a:t>
            </a:r>
            <a:endParaRPr b="1" sz="3000">
              <a:solidFill>
                <a:srgbClr val="000000"/>
              </a:solidFill>
              <a:latin typeface="Open Sans"/>
              <a:ea typeface="Open Sans"/>
              <a:cs typeface="Open Sans"/>
              <a:sym typeface="Open Sans"/>
            </a:endParaRPr>
          </a:p>
        </p:txBody>
      </p:sp>
      <p:sp>
        <p:nvSpPr>
          <p:cNvPr id="612" name="Google Shape;612;p86"/>
          <p:cNvSpPr txBox="1"/>
          <p:nvPr/>
        </p:nvSpPr>
        <p:spPr>
          <a:xfrm>
            <a:off x="522000" y="1670325"/>
            <a:ext cx="8100000" cy="521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Microsoft Azure is a cloud platform with more than 100 services and tools for developers. </a:t>
            </a:r>
            <a:endParaRPr b="1" sz="2200">
              <a:solidFill>
                <a:srgbClr val="5EA5E5"/>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2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95% of the Fortune 500 companies run on Azure (and learning these skills can help you land your first job!)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Easily deploy Web Apps, Mobile Apps, Databases, Data Science and AI Apps, Blockchain, Analytics with pre-built configurations</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Supports a wide range of</a:t>
            </a:r>
            <a:endParaRPr sz="1800">
              <a:latin typeface="Open Sans"/>
              <a:ea typeface="Open Sans"/>
              <a:cs typeface="Open Sans"/>
              <a:sym typeface="Open Sans"/>
            </a:endParaRPr>
          </a:p>
          <a:p>
            <a:pPr indent="-342900" lvl="1" marL="9144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Open source libraries (Node, .NET core, spark, hadoop, kafka)</a:t>
            </a:r>
            <a:endParaRPr sz="1800">
              <a:latin typeface="Open Sans"/>
              <a:ea typeface="Open Sans"/>
              <a:cs typeface="Open Sans"/>
              <a:sym typeface="Open Sans"/>
            </a:endParaRPr>
          </a:p>
          <a:p>
            <a:pPr indent="-342900" lvl="1" marL="9144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Programming languages (Python, C#, JavaScript, Java, Ruby)</a:t>
            </a:r>
            <a:endParaRPr sz="1800">
              <a:latin typeface="Open Sans"/>
              <a:ea typeface="Open Sans"/>
              <a:cs typeface="Open Sans"/>
              <a:sym typeface="Open Sans"/>
            </a:endParaRPr>
          </a:p>
          <a:p>
            <a:pPr indent="-342900" lvl="1" marL="9144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Operating systems (iOS, Android, Windows, MacOS, Linux)</a:t>
            </a:r>
            <a:endParaRPr sz="1800">
              <a:latin typeface="Open Sans"/>
              <a:ea typeface="Open Sans"/>
              <a:cs typeface="Open Sans"/>
              <a:sym typeface="Open Sans"/>
            </a:endParaRPr>
          </a:p>
          <a:p>
            <a:pPr indent="0" lvl="0" marL="0" rtl="0" algn="l">
              <a:lnSpc>
                <a:spcPct val="115000"/>
              </a:lnSpc>
              <a:spcBef>
                <a:spcPts val="1000"/>
              </a:spcBef>
              <a:spcAft>
                <a:spcPts val="1000"/>
              </a:spcAft>
              <a:buNone/>
            </a:pPr>
            <a:r>
              <a:t/>
            </a:r>
            <a:endParaRPr sz="2200">
              <a:latin typeface="Open Sans"/>
              <a:ea typeface="Open Sans"/>
              <a:cs typeface="Open Sans"/>
              <a:sym typeface="Open Sans"/>
            </a:endParaRPr>
          </a:p>
        </p:txBody>
      </p:sp>
      <p:pic>
        <p:nvPicPr>
          <p:cNvPr id="613" name="Google Shape;613;p86"/>
          <p:cNvPicPr preferRelativeResize="0"/>
          <p:nvPr/>
        </p:nvPicPr>
        <p:blipFill rotWithShape="1">
          <a:blip r:embed="rId3">
            <a:alphaModFix/>
          </a:blip>
          <a:srcRect b="21838" l="0" r="0" t="18961"/>
          <a:stretch/>
        </p:blipFill>
        <p:spPr>
          <a:xfrm>
            <a:off x="5011675" y="589000"/>
            <a:ext cx="2636449" cy="8244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87"/>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7"/>
          <p:cNvSpPr txBox="1"/>
          <p:nvPr/>
        </p:nvSpPr>
        <p:spPr>
          <a:xfrm>
            <a:off x="763350" y="1665150"/>
            <a:ext cx="76173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Please Note: </a:t>
            </a:r>
            <a:br>
              <a:rPr b="1" lang="en" sz="2800">
                <a:solidFill>
                  <a:schemeClr val="lt1"/>
                </a:solidFill>
                <a:latin typeface="Open Sans"/>
                <a:ea typeface="Open Sans"/>
                <a:cs typeface="Open Sans"/>
                <a:sym typeface="Open Sans"/>
              </a:rPr>
            </a:br>
            <a:br>
              <a:rPr b="1" lang="en" sz="2800">
                <a:solidFill>
                  <a:schemeClr val="lt1"/>
                </a:solidFill>
                <a:latin typeface="Open Sans"/>
                <a:ea typeface="Open Sans"/>
                <a:cs typeface="Open Sans"/>
                <a:sym typeface="Open Sans"/>
              </a:rPr>
            </a:br>
            <a:r>
              <a:rPr b="1" lang="en" sz="2800">
                <a:solidFill>
                  <a:schemeClr val="lt1"/>
                </a:solidFill>
                <a:latin typeface="Open Sans"/>
                <a:ea typeface="Open Sans"/>
                <a:cs typeface="Open Sans"/>
                <a:sym typeface="Open Sans"/>
              </a:rPr>
              <a:t>We recommend completing this entire workshop in an Incognito Window in Chrome.</a:t>
            </a:r>
            <a:endParaRPr b="1" sz="2800">
              <a:solidFill>
                <a:schemeClr val="lt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8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Microsoft Azure Account </a:t>
            </a:r>
            <a:endParaRPr b="1" sz="3000">
              <a:solidFill>
                <a:srgbClr val="000000"/>
              </a:solidFill>
              <a:latin typeface="Open Sans"/>
              <a:ea typeface="Open Sans"/>
              <a:cs typeface="Open Sans"/>
              <a:sym typeface="Open Sans"/>
            </a:endParaRPr>
          </a:p>
        </p:txBody>
      </p:sp>
      <p:pic>
        <p:nvPicPr>
          <p:cNvPr id="625" name="Google Shape;625;p88"/>
          <p:cNvPicPr preferRelativeResize="0"/>
          <p:nvPr/>
        </p:nvPicPr>
        <p:blipFill>
          <a:blip r:embed="rId3">
            <a:alphaModFix/>
          </a:blip>
          <a:stretch>
            <a:fillRect/>
          </a:stretch>
        </p:blipFill>
        <p:spPr>
          <a:xfrm>
            <a:off x="2296840" y="3952777"/>
            <a:ext cx="1363874" cy="347766"/>
          </a:xfrm>
          <a:prstGeom prst="rect">
            <a:avLst/>
          </a:prstGeom>
          <a:noFill/>
          <a:ln>
            <a:noFill/>
          </a:ln>
        </p:spPr>
      </p:pic>
      <p:sp>
        <p:nvSpPr>
          <p:cNvPr id="626" name="Google Shape;626;p88"/>
          <p:cNvSpPr/>
          <p:nvPr/>
        </p:nvSpPr>
        <p:spPr>
          <a:xfrm>
            <a:off x="666376" y="5400487"/>
            <a:ext cx="829200" cy="292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88"/>
          <p:cNvSpPr/>
          <p:nvPr/>
        </p:nvSpPr>
        <p:spPr>
          <a:xfrm>
            <a:off x="161550" y="1610525"/>
            <a:ext cx="87690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http://mlhlocal.host/azure-student</a:t>
            </a:r>
            <a:endParaRPr sz="2800">
              <a:solidFill>
                <a:srgbClr val="EAEAEA"/>
              </a:solidFill>
            </a:endParaRPr>
          </a:p>
        </p:txBody>
      </p:sp>
      <p:sp>
        <p:nvSpPr>
          <p:cNvPr id="628" name="Google Shape;628;p88"/>
          <p:cNvSpPr/>
          <p:nvPr/>
        </p:nvSpPr>
        <p:spPr>
          <a:xfrm>
            <a:off x="161550" y="2717700"/>
            <a:ext cx="88209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http://mlhlocal.host/azure-nonstudent</a:t>
            </a:r>
            <a:endParaRPr sz="2800">
              <a:solidFill>
                <a:srgbClr val="EAEAEA"/>
              </a:solidFill>
            </a:endParaRPr>
          </a:p>
        </p:txBody>
      </p:sp>
      <p:grpSp>
        <p:nvGrpSpPr>
          <p:cNvPr id="629" name="Google Shape;629;p88"/>
          <p:cNvGrpSpPr/>
          <p:nvPr/>
        </p:nvGrpSpPr>
        <p:grpSpPr>
          <a:xfrm>
            <a:off x="161600" y="3588900"/>
            <a:ext cx="8820900" cy="3044750"/>
            <a:chOff x="161600" y="3588900"/>
            <a:chExt cx="8820900" cy="3044750"/>
          </a:xfrm>
        </p:grpSpPr>
        <p:pic>
          <p:nvPicPr>
            <p:cNvPr id="630" name="Google Shape;630;p88"/>
            <p:cNvPicPr preferRelativeResize="0"/>
            <p:nvPr/>
          </p:nvPicPr>
          <p:blipFill rotWithShape="1">
            <a:blip r:embed="rId4">
              <a:alphaModFix/>
            </a:blip>
            <a:srcRect b="0" l="0" r="21284" t="0"/>
            <a:stretch/>
          </p:blipFill>
          <p:spPr>
            <a:xfrm>
              <a:off x="666375" y="4460100"/>
              <a:ext cx="3733623" cy="2173549"/>
            </a:xfrm>
            <a:prstGeom prst="rect">
              <a:avLst/>
            </a:prstGeom>
            <a:noFill/>
            <a:ln cap="flat" cmpd="sng" w="19050">
              <a:solidFill>
                <a:srgbClr val="000000"/>
              </a:solidFill>
              <a:prstDash val="solid"/>
              <a:round/>
              <a:headEnd len="sm" w="sm" type="none"/>
              <a:tailEnd len="sm" w="sm" type="none"/>
            </a:ln>
          </p:spPr>
        </p:pic>
        <p:sp>
          <p:nvSpPr>
            <p:cNvPr id="631" name="Google Shape;631;p88"/>
            <p:cNvSpPr txBox="1"/>
            <p:nvPr/>
          </p:nvSpPr>
          <p:spPr>
            <a:xfrm>
              <a:off x="161600" y="3588900"/>
              <a:ext cx="8820900" cy="70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353535"/>
                  </a:solidFill>
                  <a:latin typeface="Open Sans"/>
                  <a:ea typeface="Open Sans"/>
                  <a:cs typeface="Open Sans"/>
                  <a:sym typeface="Open Sans"/>
                </a:rPr>
                <a:t>Navigate to the top URL if you have a student email address and the bottom one if you don't. Select                           or                     . </a:t>
              </a:r>
              <a:endParaRPr sz="1800">
                <a:latin typeface="Open Sans"/>
                <a:ea typeface="Open Sans"/>
                <a:cs typeface="Open Sans"/>
                <a:sym typeface="Open Sans"/>
              </a:endParaRPr>
            </a:p>
          </p:txBody>
        </p:sp>
        <p:pic>
          <p:nvPicPr>
            <p:cNvPr id="632" name="Google Shape;632;p88"/>
            <p:cNvPicPr preferRelativeResize="0"/>
            <p:nvPr/>
          </p:nvPicPr>
          <p:blipFill>
            <a:blip r:embed="rId5">
              <a:alphaModFix/>
            </a:blip>
            <a:stretch>
              <a:fillRect/>
            </a:stretch>
          </p:blipFill>
          <p:spPr>
            <a:xfrm>
              <a:off x="4185925" y="3964175"/>
              <a:ext cx="1023065" cy="324975"/>
            </a:xfrm>
            <a:prstGeom prst="rect">
              <a:avLst/>
            </a:prstGeom>
            <a:noFill/>
            <a:ln>
              <a:noFill/>
            </a:ln>
          </p:spPr>
        </p:pic>
        <p:pic>
          <p:nvPicPr>
            <p:cNvPr id="633" name="Google Shape;633;p88"/>
            <p:cNvPicPr preferRelativeResize="0"/>
            <p:nvPr/>
          </p:nvPicPr>
          <p:blipFill rotWithShape="1">
            <a:blip r:embed="rId6">
              <a:alphaModFix/>
            </a:blip>
            <a:srcRect b="0" l="24063" r="24063" t="0"/>
            <a:stretch/>
          </p:blipFill>
          <p:spPr>
            <a:xfrm>
              <a:off x="4846375" y="4460100"/>
              <a:ext cx="3733618" cy="2173550"/>
            </a:xfrm>
            <a:prstGeom prst="rect">
              <a:avLst/>
            </a:prstGeom>
            <a:noFill/>
            <a:ln>
              <a:noFill/>
            </a:ln>
          </p:spPr>
        </p:pic>
      </p:grpSp>
      <p:sp>
        <p:nvSpPr>
          <p:cNvPr id="634" name="Google Shape;634;p88"/>
          <p:cNvSpPr/>
          <p:nvPr/>
        </p:nvSpPr>
        <p:spPr>
          <a:xfrm>
            <a:off x="6050875" y="5841325"/>
            <a:ext cx="1179900" cy="389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8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t>
            </a:r>
            <a:r>
              <a:rPr b="1" lang="en" sz="3000">
                <a:solidFill>
                  <a:schemeClr val="dk1"/>
                </a:solidFill>
                <a:latin typeface="Open Sans"/>
                <a:ea typeface="Open Sans"/>
                <a:cs typeface="Open Sans"/>
                <a:sym typeface="Open Sans"/>
              </a:rPr>
              <a:t>Microsoft</a:t>
            </a:r>
            <a:r>
              <a:rPr b="1" lang="en" sz="3000">
                <a:latin typeface="Open Sans"/>
                <a:ea typeface="Open Sans"/>
                <a:cs typeface="Open Sans"/>
                <a:sym typeface="Open Sans"/>
              </a:rPr>
              <a:t> Azure Account</a:t>
            </a:r>
            <a:endParaRPr b="1" sz="3000">
              <a:solidFill>
                <a:srgbClr val="000000"/>
              </a:solidFill>
              <a:latin typeface="Open Sans"/>
              <a:ea typeface="Open Sans"/>
              <a:cs typeface="Open Sans"/>
              <a:sym typeface="Open Sans"/>
            </a:endParaRPr>
          </a:p>
        </p:txBody>
      </p:sp>
      <p:pic>
        <p:nvPicPr>
          <p:cNvPr id="640" name="Google Shape;640;p89"/>
          <p:cNvPicPr preferRelativeResize="0"/>
          <p:nvPr/>
        </p:nvPicPr>
        <p:blipFill>
          <a:blip r:embed="rId3">
            <a:alphaModFix/>
          </a:blip>
          <a:stretch>
            <a:fillRect/>
          </a:stretch>
        </p:blipFill>
        <p:spPr>
          <a:xfrm>
            <a:off x="291963" y="2233900"/>
            <a:ext cx="8560072" cy="4249799"/>
          </a:xfrm>
          <a:prstGeom prst="rect">
            <a:avLst/>
          </a:prstGeom>
          <a:noFill/>
          <a:ln cap="flat" cmpd="sng" w="19050">
            <a:solidFill>
              <a:srgbClr val="000000"/>
            </a:solidFill>
            <a:prstDash val="solid"/>
            <a:round/>
            <a:headEnd len="sm" w="sm" type="none"/>
            <a:tailEnd len="sm" w="sm" type="none"/>
          </a:ln>
        </p:spPr>
      </p:pic>
      <p:sp>
        <p:nvSpPr>
          <p:cNvPr id="641" name="Google Shape;641;p89"/>
          <p:cNvSpPr txBox="1"/>
          <p:nvPr/>
        </p:nvSpPr>
        <p:spPr>
          <a:xfrm>
            <a:off x="337200" y="1555875"/>
            <a:ext cx="84696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Log in (or Sign up) with a Microsoft account</a:t>
            </a:r>
            <a:endParaRPr sz="1800">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9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t>
            </a:r>
            <a:r>
              <a:rPr b="1" lang="en" sz="3000">
                <a:solidFill>
                  <a:schemeClr val="dk1"/>
                </a:solidFill>
                <a:latin typeface="Open Sans"/>
                <a:ea typeface="Open Sans"/>
                <a:cs typeface="Open Sans"/>
                <a:sym typeface="Open Sans"/>
              </a:rPr>
              <a:t>Microsoft</a:t>
            </a:r>
            <a:r>
              <a:rPr b="1" lang="en" sz="3000">
                <a:latin typeface="Open Sans"/>
                <a:ea typeface="Open Sans"/>
                <a:cs typeface="Open Sans"/>
                <a:sym typeface="Open Sans"/>
              </a:rPr>
              <a:t> Azure Account</a:t>
            </a:r>
            <a:endParaRPr b="1" sz="3000">
              <a:solidFill>
                <a:srgbClr val="000000"/>
              </a:solidFill>
              <a:latin typeface="Open Sans"/>
              <a:ea typeface="Open Sans"/>
              <a:cs typeface="Open Sans"/>
              <a:sym typeface="Open Sans"/>
            </a:endParaRPr>
          </a:p>
        </p:txBody>
      </p:sp>
      <p:sp>
        <p:nvSpPr>
          <p:cNvPr id="647" name="Google Shape;647;p90"/>
          <p:cNvSpPr txBox="1"/>
          <p:nvPr/>
        </p:nvSpPr>
        <p:spPr>
          <a:xfrm>
            <a:off x="466950" y="1363025"/>
            <a:ext cx="82101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Enter your school email address (ending in .edu), then follow the verification URL in the email sent to that address.</a:t>
            </a:r>
            <a:endParaRPr sz="1800">
              <a:latin typeface="Open Sans"/>
              <a:ea typeface="Open Sans"/>
              <a:cs typeface="Open Sans"/>
              <a:sym typeface="Open Sans"/>
            </a:endParaRPr>
          </a:p>
        </p:txBody>
      </p:sp>
      <p:grpSp>
        <p:nvGrpSpPr>
          <p:cNvPr id="648" name="Google Shape;648;p90"/>
          <p:cNvGrpSpPr/>
          <p:nvPr/>
        </p:nvGrpSpPr>
        <p:grpSpPr>
          <a:xfrm>
            <a:off x="224393" y="2329488"/>
            <a:ext cx="8695208" cy="4261345"/>
            <a:chOff x="583925" y="2684400"/>
            <a:chExt cx="7849077" cy="3846673"/>
          </a:xfrm>
        </p:grpSpPr>
        <p:pic>
          <p:nvPicPr>
            <p:cNvPr id="649" name="Google Shape;649;p90"/>
            <p:cNvPicPr preferRelativeResize="0"/>
            <p:nvPr/>
          </p:nvPicPr>
          <p:blipFill rotWithShape="1">
            <a:blip r:embed="rId3">
              <a:alphaModFix/>
            </a:blip>
            <a:srcRect b="10851" l="4130" r="4277" t="15726"/>
            <a:stretch/>
          </p:blipFill>
          <p:spPr>
            <a:xfrm>
              <a:off x="583925" y="2684400"/>
              <a:ext cx="7849077" cy="3846673"/>
            </a:xfrm>
            <a:prstGeom prst="rect">
              <a:avLst/>
            </a:prstGeom>
            <a:noFill/>
            <a:ln cap="flat" cmpd="sng" w="19050">
              <a:solidFill>
                <a:schemeClr val="dk1"/>
              </a:solidFill>
              <a:prstDash val="solid"/>
              <a:round/>
              <a:headEnd len="sm" w="sm" type="none"/>
              <a:tailEnd len="sm" w="sm" type="none"/>
            </a:ln>
          </p:spPr>
        </p:pic>
        <p:sp>
          <p:nvSpPr>
            <p:cNvPr id="650" name="Google Shape;650;p90"/>
            <p:cNvSpPr txBox="1"/>
            <p:nvPr/>
          </p:nvSpPr>
          <p:spPr>
            <a:xfrm>
              <a:off x="4925400" y="4370675"/>
              <a:ext cx="34569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5EA5E5"/>
                  </a:solidFill>
                  <a:latin typeface="Open Sans"/>
                  <a:ea typeface="Open Sans"/>
                  <a:cs typeface="Open Sans"/>
                  <a:sym typeface="Open Sans"/>
                </a:rPr>
                <a:t>Choose school email address</a:t>
              </a:r>
              <a:endParaRPr b="1" sz="1800">
                <a:solidFill>
                  <a:srgbClr val="5EA5E5"/>
                </a:solidFill>
                <a:latin typeface="Open Sans"/>
                <a:ea typeface="Open Sans"/>
                <a:cs typeface="Open Sans"/>
                <a:sym typeface="Open Sans"/>
              </a:endParaRPr>
            </a:p>
          </p:txBody>
        </p:sp>
        <p:sp>
          <p:nvSpPr>
            <p:cNvPr id="651" name="Google Shape;651;p90"/>
            <p:cNvSpPr txBox="1"/>
            <p:nvPr/>
          </p:nvSpPr>
          <p:spPr>
            <a:xfrm>
              <a:off x="5055375" y="5422700"/>
              <a:ext cx="32709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5EA5E5"/>
                  </a:solidFill>
                  <a:latin typeface="Open Sans"/>
                  <a:ea typeface="Open Sans"/>
                  <a:cs typeface="Open Sans"/>
                  <a:sym typeface="Open Sans"/>
                </a:rPr>
                <a:t>Enter school email address</a:t>
              </a:r>
              <a:endParaRPr b="1" sz="1800">
                <a:solidFill>
                  <a:srgbClr val="5EA5E5"/>
                </a:solidFill>
                <a:latin typeface="Open Sans"/>
                <a:ea typeface="Open Sans"/>
                <a:cs typeface="Open Sans"/>
                <a:sym typeface="Open Sans"/>
              </a:endParaRPr>
            </a:p>
          </p:txBody>
        </p:sp>
        <p:sp>
          <p:nvSpPr>
            <p:cNvPr id="652" name="Google Shape;652;p90"/>
            <p:cNvSpPr/>
            <p:nvPr/>
          </p:nvSpPr>
          <p:spPr>
            <a:xfrm>
              <a:off x="4665000" y="5162600"/>
              <a:ext cx="260400" cy="1003500"/>
            </a:xfrm>
            <a:prstGeom prst="rightBrace">
              <a:avLst>
                <a:gd fmla="val 8333" name="adj1"/>
                <a:gd fmla="val 50004" name="adj2"/>
              </a:avLst>
            </a:prstGeom>
            <a:noFill/>
            <a:ln cap="flat" cmpd="sng" w="38100">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3" name="Google Shape;653;p90"/>
            <p:cNvCxnSpPr/>
            <p:nvPr/>
          </p:nvCxnSpPr>
          <p:spPr>
            <a:xfrm rot="10800000">
              <a:off x="4164800" y="4609475"/>
              <a:ext cx="687300" cy="5700"/>
            </a:xfrm>
            <a:prstGeom prst="straightConnector1">
              <a:avLst/>
            </a:prstGeom>
            <a:noFill/>
            <a:ln cap="flat" cmpd="sng" w="28575">
              <a:solidFill>
                <a:srgbClr val="5EA5E5"/>
              </a:solidFill>
              <a:prstDash val="solid"/>
              <a:round/>
              <a:headEnd len="med" w="med" type="none"/>
              <a:tailEnd len="med" w="med" type="triangle"/>
            </a:ln>
          </p:spPr>
        </p:cxn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9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t>
            </a:r>
            <a:r>
              <a:rPr b="1" lang="en" sz="3000">
                <a:solidFill>
                  <a:schemeClr val="dk1"/>
                </a:solidFill>
                <a:latin typeface="Open Sans"/>
                <a:ea typeface="Open Sans"/>
                <a:cs typeface="Open Sans"/>
                <a:sym typeface="Open Sans"/>
              </a:rPr>
              <a:t>Microsoft</a:t>
            </a:r>
            <a:r>
              <a:rPr b="1" lang="en" sz="3000">
                <a:latin typeface="Open Sans"/>
                <a:ea typeface="Open Sans"/>
                <a:cs typeface="Open Sans"/>
                <a:sym typeface="Open Sans"/>
              </a:rPr>
              <a:t> Azure Account</a:t>
            </a:r>
            <a:endParaRPr b="1" sz="3000">
              <a:solidFill>
                <a:srgbClr val="000000"/>
              </a:solidFill>
              <a:latin typeface="Open Sans"/>
              <a:ea typeface="Open Sans"/>
              <a:cs typeface="Open Sans"/>
              <a:sym typeface="Open Sans"/>
            </a:endParaRPr>
          </a:p>
        </p:txBody>
      </p:sp>
      <p:pic>
        <p:nvPicPr>
          <p:cNvPr id="659" name="Google Shape;659;p91"/>
          <p:cNvPicPr preferRelativeResize="0"/>
          <p:nvPr/>
        </p:nvPicPr>
        <p:blipFill rotWithShape="1">
          <a:blip r:embed="rId3">
            <a:alphaModFix/>
          </a:blip>
          <a:srcRect b="18988" l="8780" r="3322" t="0"/>
          <a:stretch/>
        </p:blipFill>
        <p:spPr>
          <a:xfrm>
            <a:off x="178050" y="2382285"/>
            <a:ext cx="8787899" cy="3780065"/>
          </a:xfrm>
          <a:prstGeom prst="rect">
            <a:avLst/>
          </a:prstGeom>
          <a:noFill/>
          <a:ln cap="flat" cmpd="sng" w="19050">
            <a:solidFill>
              <a:srgbClr val="000000"/>
            </a:solidFill>
            <a:prstDash val="solid"/>
            <a:round/>
            <a:headEnd len="sm" w="sm" type="none"/>
            <a:tailEnd len="sm" w="sm" type="none"/>
          </a:ln>
        </p:spPr>
      </p:pic>
      <p:sp>
        <p:nvSpPr>
          <p:cNvPr id="660" name="Google Shape;660;p91"/>
          <p:cNvSpPr txBox="1"/>
          <p:nvPr/>
        </p:nvSpPr>
        <p:spPr>
          <a:xfrm>
            <a:off x="178050" y="1600625"/>
            <a:ext cx="87879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latin typeface="Open Sans"/>
                <a:ea typeface="Open Sans"/>
                <a:cs typeface="Open Sans"/>
                <a:sym typeface="Open Sans"/>
              </a:rPr>
              <a:t>Accept the terms of service and start using Microsoft Azure! </a:t>
            </a:r>
            <a:endParaRPr sz="2200">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p92"/>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92"/>
          <p:cNvSpPr txBox="1"/>
          <p:nvPr/>
        </p:nvSpPr>
        <p:spPr>
          <a:xfrm>
            <a:off x="713700" y="1665150"/>
            <a:ext cx="77166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Microsoft Azure is a cloud platform with awesome developer tools. However, we're not going to write our code on Azure; that's what Visual Studio Code is for! </a:t>
            </a:r>
            <a:endParaRPr b="1" sz="2800">
              <a:solidFill>
                <a:schemeClr val="lt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D857F"/>
        </a:solidFill>
      </p:bgPr>
    </p:bg>
    <p:spTree>
      <p:nvGrpSpPr>
        <p:cNvPr id="467" name="Shape 467"/>
        <p:cNvGrpSpPr/>
        <p:nvPr/>
      </p:nvGrpSpPr>
      <p:grpSpPr>
        <a:xfrm>
          <a:off x="0" y="0"/>
          <a:ext cx="0" cy="0"/>
          <a:chOff x="0" y="0"/>
          <a:chExt cx="0" cy="0"/>
        </a:xfrm>
      </p:grpSpPr>
      <p:sp>
        <p:nvSpPr>
          <p:cNvPr id="468" name="Google Shape;468;p75"/>
          <p:cNvSpPr txBox="1"/>
          <p:nvPr>
            <p:ph type="title"/>
          </p:nvPr>
        </p:nvSpPr>
        <p:spPr>
          <a:xfrm>
            <a:off x="161550" y="573035"/>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Using your Web Browser, </a:t>
            </a:r>
            <a:endParaRPr i="1" sz="3000">
              <a:solidFill>
                <a:schemeClr val="lt1"/>
              </a:solidFill>
              <a:latin typeface="Open Sans"/>
              <a:ea typeface="Open Sans"/>
              <a:cs typeface="Open Sans"/>
              <a:sym typeface="Open Sans"/>
            </a:endParaRPr>
          </a:p>
          <a:p>
            <a:pPr indent="0" lvl="0" marL="0" rtl="0" algn="ctr">
              <a:spcBef>
                <a:spcPts val="0"/>
              </a:spcBef>
              <a:spcAft>
                <a:spcPts val="0"/>
              </a:spcAft>
              <a:buNone/>
            </a:pPr>
            <a:r>
              <a:rPr i="1" lang="en" sz="3000">
                <a:solidFill>
                  <a:schemeClr val="lt1"/>
                </a:solidFill>
                <a:latin typeface="Open Sans"/>
                <a:ea typeface="Open Sans"/>
                <a:cs typeface="Open Sans"/>
                <a:sym typeface="Open Sans"/>
              </a:rPr>
              <a:t>Open this URL: </a:t>
            </a:r>
            <a:endParaRPr i="1" sz="3000">
              <a:solidFill>
                <a:schemeClr val="lt1"/>
              </a:solidFill>
              <a:latin typeface="Open Sans"/>
              <a:ea typeface="Open Sans"/>
              <a:cs typeface="Open Sans"/>
              <a:sym typeface="Open Sans"/>
            </a:endParaRPr>
          </a:p>
        </p:txBody>
      </p:sp>
      <p:sp>
        <p:nvSpPr>
          <p:cNvPr id="469" name="Google Shape;469;p75"/>
          <p:cNvSpPr/>
          <p:nvPr/>
        </p:nvSpPr>
        <p:spPr>
          <a:xfrm>
            <a:off x="877950" y="1859800"/>
            <a:ext cx="7388100" cy="893700"/>
          </a:xfrm>
          <a:prstGeom prst="rect">
            <a:avLst/>
          </a:prstGeom>
          <a:solidFill>
            <a:srgbClr val="ED857F"/>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http://mlhlocal.host/lhd-resources</a:t>
            </a:r>
            <a:endParaRPr sz="3000">
              <a:solidFill>
                <a:srgbClr val="FFD966"/>
              </a:solidFill>
            </a:endParaRPr>
          </a:p>
        </p:txBody>
      </p:sp>
      <p:cxnSp>
        <p:nvCxnSpPr>
          <p:cNvPr id="470" name="Google Shape;470;p75"/>
          <p:cNvCxnSpPr/>
          <p:nvPr/>
        </p:nvCxnSpPr>
        <p:spPr>
          <a:xfrm>
            <a:off x="0" y="3429000"/>
            <a:ext cx="8935800" cy="0"/>
          </a:xfrm>
          <a:prstGeom prst="straightConnector1">
            <a:avLst/>
          </a:prstGeom>
          <a:noFill/>
          <a:ln cap="flat" cmpd="sng" w="38100">
            <a:solidFill>
              <a:schemeClr val="lt1"/>
            </a:solidFill>
            <a:prstDash val="dash"/>
            <a:round/>
            <a:headEnd len="med" w="med" type="none"/>
            <a:tailEnd len="med" w="med" type="none"/>
          </a:ln>
        </p:spPr>
      </p:cxnSp>
      <p:sp>
        <p:nvSpPr>
          <p:cNvPr id="471" name="Google Shape;471;p75"/>
          <p:cNvSpPr txBox="1"/>
          <p:nvPr>
            <p:ph idx="2" type="title"/>
          </p:nvPr>
        </p:nvSpPr>
        <p:spPr>
          <a:xfrm>
            <a:off x="161550" y="3966203"/>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Click on the workshop you’re attending, and find:</a:t>
            </a:r>
            <a:endParaRPr i="1" sz="3000">
              <a:solidFill>
                <a:schemeClr val="lt1"/>
              </a:solidFill>
              <a:latin typeface="Open Sans"/>
              <a:ea typeface="Open Sans"/>
              <a:cs typeface="Open Sans"/>
              <a:sym typeface="Open Sans"/>
            </a:endParaRPr>
          </a:p>
        </p:txBody>
      </p:sp>
      <p:sp>
        <p:nvSpPr>
          <p:cNvPr id="472" name="Google Shape;472;p75"/>
          <p:cNvSpPr txBox="1"/>
          <p:nvPr/>
        </p:nvSpPr>
        <p:spPr>
          <a:xfrm>
            <a:off x="1615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Setup Instructions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 Code Samples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demo project</a:t>
            </a:r>
            <a:endParaRPr sz="2200">
              <a:solidFill>
                <a:schemeClr val="lt1"/>
              </a:solidFill>
              <a:latin typeface="Open Sans"/>
              <a:ea typeface="Open Sans"/>
              <a:cs typeface="Open Sans"/>
              <a:sym typeface="Open Sans"/>
            </a:endParaRPr>
          </a:p>
        </p:txBody>
      </p:sp>
      <p:sp>
        <p:nvSpPr>
          <p:cNvPr id="473" name="Google Shape;473;p75"/>
          <p:cNvSpPr txBox="1"/>
          <p:nvPr/>
        </p:nvSpPr>
        <p:spPr>
          <a:xfrm>
            <a:off x="48352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Workshop FAQ</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These Workshop Slides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More Learning Resources</a:t>
            </a:r>
            <a:endParaRPr sz="2200">
              <a:solidFill>
                <a:schemeClr val="lt1"/>
              </a:solidFill>
              <a:latin typeface="Open Sans"/>
              <a:ea typeface="Open Sans"/>
              <a:cs typeface="Open Sans"/>
              <a:sym typeface="Open Sans"/>
            </a:endParaRPr>
          </a:p>
        </p:txBody>
      </p:sp>
      <p:sp>
        <p:nvSpPr>
          <p:cNvPr id="474" name="Google Shape;474;p75"/>
          <p:cNvSpPr/>
          <p:nvPr/>
        </p:nvSpPr>
        <p:spPr>
          <a:xfrm>
            <a:off x="145375" y="1710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475" name="Google Shape;475;p75"/>
          <p:cNvSpPr txBox="1"/>
          <p:nvPr/>
        </p:nvSpPr>
        <p:spPr>
          <a:xfrm>
            <a:off x="98425" y="1197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1</a:t>
            </a:r>
            <a:endParaRPr sz="1800">
              <a:latin typeface="Open Sans ExtraBold"/>
              <a:ea typeface="Open Sans ExtraBold"/>
              <a:cs typeface="Open Sans ExtraBold"/>
              <a:sym typeface="Open Sans ExtraBold"/>
            </a:endParaRPr>
          </a:p>
        </p:txBody>
      </p:sp>
      <p:sp>
        <p:nvSpPr>
          <p:cNvPr id="476" name="Google Shape;476;p75"/>
          <p:cNvSpPr/>
          <p:nvPr/>
        </p:nvSpPr>
        <p:spPr>
          <a:xfrm>
            <a:off x="208500" y="36498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477" name="Google Shape;477;p75"/>
          <p:cNvSpPr txBox="1"/>
          <p:nvPr/>
        </p:nvSpPr>
        <p:spPr>
          <a:xfrm>
            <a:off x="161550" y="35985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2</a:t>
            </a:r>
            <a:endParaRPr sz="1800">
              <a:latin typeface="Open Sans ExtraBold"/>
              <a:ea typeface="Open Sans ExtraBold"/>
              <a:cs typeface="Open Sans ExtraBold"/>
              <a:sym typeface="Open Sans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9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Key Advantages of Visual Studio Code</a:t>
            </a:r>
            <a:endParaRPr b="1" sz="3000">
              <a:solidFill>
                <a:srgbClr val="000000"/>
              </a:solidFill>
              <a:latin typeface="Open Sans"/>
              <a:ea typeface="Open Sans"/>
              <a:cs typeface="Open Sans"/>
              <a:sym typeface="Open Sans"/>
            </a:endParaRPr>
          </a:p>
        </p:txBody>
      </p:sp>
      <p:sp>
        <p:nvSpPr>
          <p:cNvPr id="672" name="Google Shape;672;p93"/>
          <p:cNvSpPr txBox="1"/>
          <p:nvPr/>
        </p:nvSpPr>
        <p:spPr>
          <a:xfrm>
            <a:off x="933300" y="3318800"/>
            <a:ext cx="7277400" cy="309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Visual Studio Code is a simple, code-centric integrated development environment (IDE). </a:t>
            </a:r>
            <a:br>
              <a:rPr lang="en" sz="1800">
                <a:latin typeface="Open Sans"/>
                <a:ea typeface="Open Sans"/>
                <a:cs typeface="Open Sans"/>
                <a:sym typeface="Open Sans"/>
              </a:rPr>
            </a:b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Available for Mac, Linux, and Windows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Key features include debugging, version control with Git, and intelligent code completion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Supports 36 programming languages and offers customized tools and plug-ins to make your dev environment your own! </a:t>
            </a:r>
            <a:endParaRPr sz="1800">
              <a:latin typeface="Open Sans"/>
              <a:ea typeface="Open Sans"/>
              <a:cs typeface="Open Sans"/>
              <a:sym typeface="Open Sans"/>
            </a:endParaRPr>
          </a:p>
          <a:p>
            <a:pPr indent="0" lvl="0" marL="0" rtl="0" algn="l">
              <a:lnSpc>
                <a:spcPct val="115000"/>
              </a:lnSpc>
              <a:spcBef>
                <a:spcPts val="1000"/>
              </a:spcBef>
              <a:spcAft>
                <a:spcPts val="1000"/>
              </a:spcAft>
              <a:buNone/>
            </a:pPr>
            <a:r>
              <a:t/>
            </a:r>
            <a:endParaRPr sz="2200">
              <a:latin typeface="Open Sans"/>
              <a:ea typeface="Open Sans"/>
              <a:cs typeface="Open Sans"/>
              <a:sym typeface="Open Sans"/>
            </a:endParaRPr>
          </a:p>
        </p:txBody>
      </p:sp>
      <p:pic>
        <p:nvPicPr>
          <p:cNvPr id="673" name="Google Shape;673;p93"/>
          <p:cNvPicPr preferRelativeResize="0"/>
          <p:nvPr/>
        </p:nvPicPr>
        <p:blipFill>
          <a:blip r:embed="rId3">
            <a:alphaModFix/>
          </a:blip>
          <a:stretch>
            <a:fillRect/>
          </a:stretch>
        </p:blipFill>
        <p:spPr>
          <a:xfrm>
            <a:off x="3867323" y="1713850"/>
            <a:ext cx="1409349" cy="140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9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Download Visual Studio Code</a:t>
            </a:r>
            <a:endParaRPr b="1" sz="3000">
              <a:solidFill>
                <a:srgbClr val="000000"/>
              </a:solidFill>
              <a:latin typeface="Open Sans"/>
              <a:ea typeface="Open Sans"/>
              <a:cs typeface="Open Sans"/>
              <a:sym typeface="Open Sans"/>
            </a:endParaRPr>
          </a:p>
        </p:txBody>
      </p:sp>
      <p:pic>
        <p:nvPicPr>
          <p:cNvPr id="679" name="Google Shape;679;p94"/>
          <p:cNvPicPr preferRelativeResize="0"/>
          <p:nvPr/>
        </p:nvPicPr>
        <p:blipFill>
          <a:blip r:embed="rId3">
            <a:alphaModFix/>
          </a:blip>
          <a:stretch>
            <a:fillRect/>
          </a:stretch>
        </p:blipFill>
        <p:spPr>
          <a:xfrm>
            <a:off x="1235450" y="3114075"/>
            <a:ext cx="6673098" cy="3561250"/>
          </a:xfrm>
          <a:prstGeom prst="rect">
            <a:avLst/>
          </a:prstGeom>
          <a:noFill/>
          <a:ln cap="flat" cmpd="sng" w="19050">
            <a:solidFill>
              <a:srgbClr val="000000"/>
            </a:solidFill>
            <a:prstDash val="solid"/>
            <a:round/>
            <a:headEnd len="sm" w="sm" type="none"/>
            <a:tailEnd len="sm" w="sm" type="none"/>
          </a:ln>
        </p:spPr>
      </p:pic>
      <p:sp>
        <p:nvSpPr>
          <p:cNvPr id="680" name="Google Shape;680;p94"/>
          <p:cNvSpPr txBox="1"/>
          <p:nvPr/>
        </p:nvSpPr>
        <p:spPr>
          <a:xfrm>
            <a:off x="630150" y="2457675"/>
            <a:ext cx="7883700" cy="50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Follow the URL and select Download.</a:t>
            </a:r>
            <a:endParaRPr sz="1800">
              <a:latin typeface="Open Sans"/>
              <a:ea typeface="Open Sans"/>
              <a:cs typeface="Open Sans"/>
              <a:sym typeface="Open Sans"/>
            </a:endParaRPr>
          </a:p>
        </p:txBody>
      </p:sp>
      <p:sp>
        <p:nvSpPr>
          <p:cNvPr id="681" name="Google Shape;681;p94"/>
          <p:cNvSpPr/>
          <p:nvPr/>
        </p:nvSpPr>
        <p:spPr>
          <a:xfrm>
            <a:off x="1593491" y="4850763"/>
            <a:ext cx="1765500" cy="754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94"/>
          <p:cNvSpPr/>
          <p:nvPr/>
        </p:nvSpPr>
        <p:spPr>
          <a:xfrm>
            <a:off x="377825" y="5074425"/>
            <a:ext cx="771300" cy="307500"/>
          </a:xfrm>
          <a:prstGeom prst="rightArrow">
            <a:avLst>
              <a:gd fmla="val 50000" name="adj1"/>
              <a:gd fmla="val 50000" name="adj2"/>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94"/>
          <p:cNvSpPr/>
          <p:nvPr/>
        </p:nvSpPr>
        <p:spPr>
          <a:xfrm>
            <a:off x="1433400" y="1516325"/>
            <a:ext cx="62772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http://mlhlocal.host/vscode</a:t>
            </a:r>
            <a:endParaRPr sz="2800">
              <a:solidFill>
                <a:srgbClr val="EAEAEA"/>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9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Download Visual Studio Code</a:t>
            </a:r>
            <a:endParaRPr b="1" sz="3000">
              <a:solidFill>
                <a:srgbClr val="000000"/>
              </a:solidFill>
              <a:latin typeface="Open Sans"/>
              <a:ea typeface="Open Sans"/>
              <a:cs typeface="Open Sans"/>
              <a:sym typeface="Open Sans"/>
            </a:endParaRPr>
          </a:p>
        </p:txBody>
      </p:sp>
      <p:sp>
        <p:nvSpPr>
          <p:cNvPr id="689" name="Google Shape;689;p95"/>
          <p:cNvSpPr txBox="1"/>
          <p:nvPr/>
        </p:nvSpPr>
        <p:spPr>
          <a:xfrm>
            <a:off x="666301" y="1522451"/>
            <a:ext cx="7740600" cy="101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latin typeface="Open Sans"/>
                <a:ea typeface="Open Sans"/>
                <a:cs typeface="Open Sans"/>
                <a:sym typeface="Open Sans"/>
              </a:rPr>
              <a:t>(If you're having trouble, scroll to the bottom of the page and manually select the correct package for your system)</a:t>
            </a:r>
            <a:endParaRPr i="1" sz="1800">
              <a:latin typeface="Open Sans"/>
              <a:ea typeface="Open Sans"/>
              <a:cs typeface="Open Sans"/>
              <a:sym typeface="Open Sans"/>
            </a:endParaRPr>
          </a:p>
        </p:txBody>
      </p:sp>
      <p:pic>
        <p:nvPicPr>
          <p:cNvPr id="690" name="Google Shape;690;p95"/>
          <p:cNvPicPr preferRelativeResize="0"/>
          <p:nvPr/>
        </p:nvPicPr>
        <p:blipFill>
          <a:blip r:embed="rId3">
            <a:alphaModFix/>
          </a:blip>
          <a:stretch>
            <a:fillRect/>
          </a:stretch>
        </p:blipFill>
        <p:spPr>
          <a:xfrm>
            <a:off x="350238" y="2734902"/>
            <a:ext cx="8443522" cy="3373974"/>
          </a:xfrm>
          <a:prstGeom prst="rect">
            <a:avLst/>
          </a:prstGeom>
          <a:noFill/>
          <a:ln cap="flat" cmpd="sng" w="19050">
            <a:solidFill>
              <a:srgbClr val="000000"/>
            </a:solidFill>
            <a:prstDash val="solid"/>
            <a:round/>
            <a:headEnd len="sm" w="sm" type="none"/>
            <a:tailEnd len="sm" w="sm" type="none"/>
          </a:ln>
        </p:spPr>
      </p:pic>
      <p:sp>
        <p:nvSpPr>
          <p:cNvPr id="691" name="Google Shape;691;p95"/>
          <p:cNvSpPr/>
          <p:nvPr/>
        </p:nvSpPr>
        <p:spPr>
          <a:xfrm>
            <a:off x="2264101" y="4949606"/>
            <a:ext cx="159900" cy="523800"/>
          </a:xfrm>
          <a:prstGeom prst="upArrow">
            <a:avLst>
              <a:gd fmla="val 50000" name="adj1"/>
              <a:gd fmla="val 50000" name="adj2"/>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95"/>
          <p:cNvSpPr/>
          <p:nvPr/>
        </p:nvSpPr>
        <p:spPr>
          <a:xfrm>
            <a:off x="6723765" y="4949606"/>
            <a:ext cx="159900" cy="523800"/>
          </a:xfrm>
          <a:prstGeom prst="upArrow">
            <a:avLst>
              <a:gd fmla="val 50000" name="adj1"/>
              <a:gd fmla="val 50000" name="adj2"/>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95"/>
          <p:cNvSpPr txBox="1"/>
          <p:nvPr/>
        </p:nvSpPr>
        <p:spPr>
          <a:xfrm>
            <a:off x="1717049" y="5560600"/>
            <a:ext cx="1254000" cy="41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5EA5E5"/>
                </a:solidFill>
                <a:latin typeface="Open Sans"/>
                <a:ea typeface="Open Sans"/>
                <a:cs typeface="Open Sans"/>
                <a:sym typeface="Open Sans"/>
              </a:rPr>
              <a:t>For PC</a:t>
            </a:r>
            <a:endParaRPr b="1" sz="2200">
              <a:solidFill>
                <a:srgbClr val="5EA5E5"/>
              </a:solidFill>
              <a:latin typeface="Open Sans"/>
              <a:ea typeface="Open Sans"/>
              <a:cs typeface="Open Sans"/>
              <a:sym typeface="Open Sans"/>
            </a:endParaRPr>
          </a:p>
        </p:txBody>
      </p:sp>
      <p:sp>
        <p:nvSpPr>
          <p:cNvPr id="694" name="Google Shape;694;p95"/>
          <p:cNvSpPr txBox="1"/>
          <p:nvPr/>
        </p:nvSpPr>
        <p:spPr>
          <a:xfrm>
            <a:off x="6148617" y="5560588"/>
            <a:ext cx="1310100" cy="41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5EA5E5"/>
                </a:solidFill>
                <a:latin typeface="Open Sans"/>
                <a:ea typeface="Open Sans"/>
                <a:cs typeface="Open Sans"/>
                <a:sym typeface="Open Sans"/>
              </a:rPr>
              <a:t>For Mac</a:t>
            </a:r>
            <a:endParaRPr b="1" sz="2200">
              <a:solidFill>
                <a:srgbClr val="5EA5E5"/>
              </a:solidFill>
              <a:latin typeface="Open Sans"/>
              <a:ea typeface="Open Sans"/>
              <a:cs typeface="Open Sans"/>
              <a:sym typeface="Open Sans"/>
            </a:endParaRPr>
          </a:p>
        </p:txBody>
      </p:sp>
      <p:sp>
        <p:nvSpPr>
          <p:cNvPr id="695" name="Google Shape;695;p95"/>
          <p:cNvSpPr/>
          <p:nvPr/>
        </p:nvSpPr>
        <p:spPr>
          <a:xfrm>
            <a:off x="1500700" y="3784149"/>
            <a:ext cx="1793100" cy="6312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95"/>
          <p:cNvSpPr/>
          <p:nvPr/>
        </p:nvSpPr>
        <p:spPr>
          <a:xfrm>
            <a:off x="5800577" y="3784149"/>
            <a:ext cx="1793100" cy="6312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9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Download and Install Visual Studio Code</a:t>
            </a:r>
            <a:endParaRPr b="1" sz="3000">
              <a:solidFill>
                <a:srgbClr val="000000"/>
              </a:solidFill>
              <a:latin typeface="Open Sans"/>
              <a:ea typeface="Open Sans"/>
              <a:cs typeface="Open Sans"/>
              <a:sym typeface="Open Sans"/>
            </a:endParaRPr>
          </a:p>
        </p:txBody>
      </p:sp>
      <p:sp>
        <p:nvSpPr>
          <p:cNvPr id="702" name="Google Shape;702;p96"/>
          <p:cNvSpPr txBox="1"/>
          <p:nvPr/>
        </p:nvSpPr>
        <p:spPr>
          <a:xfrm>
            <a:off x="1041750" y="1402550"/>
            <a:ext cx="7060500" cy="78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Open the VSCode .zip file after it has finished downloading to set up Visual Studio Code.</a:t>
            </a:r>
            <a:endParaRPr sz="1800">
              <a:latin typeface="Open Sans"/>
              <a:ea typeface="Open Sans"/>
              <a:cs typeface="Open Sans"/>
              <a:sym typeface="Open Sans"/>
            </a:endParaRPr>
          </a:p>
        </p:txBody>
      </p:sp>
      <p:grpSp>
        <p:nvGrpSpPr>
          <p:cNvPr id="703" name="Google Shape;703;p96"/>
          <p:cNvGrpSpPr/>
          <p:nvPr/>
        </p:nvGrpSpPr>
        <p:grpSpPr>
          <a:xfrm>
            <a:off x="1151768" y="2903897"/>
            <a:ext cx="6840464" cy="2755943"/>
            <a:chOff x="3430576" y="2392425"/>
            <a:chExt cx="5551874" cy="2257490"/>
          </a:xfrm>
        </p:grpSpPr>
        <p:pic>
          <p:nvPicPr>
            <p:cNvPr id="704" name="Google Shape;704;p96"/>
            <p:cNvPicPr preferRelativeResize="0"/>
            <p:nvPr/>
          </p:nvPicPr>
          <p:blipFill>
            <a:blip r:embed="rId3">
              <a:alphaModFix/>
            </a:blip>
            <a:stretch>
              <a:fillRect/>
            </a:stretch>
          </p:blipFill>
          <p:spPr>
            <a:xfrm>
              <a:off x="3430576" y="2392425"/>
              <a:ext cx="5551874" cy="2245414"/>
            </a:xfrm>
            <a:prstGeom prst="rect">
              <a:avLst/>
            </a:prstGeom>
            <a:noFill/>
            <a:ln cap="flat" cmpd="sng" w="19050">
              <a:solidFill>
                <a:srgbClr val="000000"/>
              </a:solidFill>
              <a:prstDash val="solid"/>
              <a:round/>
              <a:headEnd len="sm" w="sm" type="none"/>
              <a:tailEnd len="sm" w="sm" type="none"/>
            </a:ln>
          </p:spPr>
        </p:pic>
        <p:sp>
          <p:nvSpPr>
            <p:cNvPr id="705" name="Google Shape;705;p96"/>
            <p:cNvSpPr/>
            <p:nvPr/>
          </p:nvSpPr>
          <p:spPr>
            <a:xfrm>
              <a:off x="3430581" y="4438115"/>
              <a:ext cx="1074000" cy="211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 name="Google Shape;706;p96"/>
          <p:cNvSpPr txBox="1"/>
          <p:nvPr/>
        </p:nvSpPr>
        <p:spPr>
          <a:xfrm>
            <a:off x="216000" y="2300825"/>
            <a:ext cx="8712000" cy="56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5EA5E5"/>
                </a:solidFill>
                <a:latin typeface="Open Sans"/>
                <a:ea typeface="Open Sans"/>
                <a:cs typeface="Open Sans"/>
                <a:sym typeface="Open Sans"/>
              </a:rPr>
              <a:t>Your browser may let you open the file directly from the download page.</a:t>
            </a:r>
            <a:r>
              <a:rPr b="1" lang="en" sz="1800">
                <a:solidFill>
                  <a:srgbClr val="5EA5E5"/>
                </a:solidFill>
                <a:latin typeface="Open Sans"/>
                <a:ea typeface="Open Sans"/>
                <a:cs typeface="Open Sans"/>
                <a:sym typeface="Open Sans"/>
              </a:rPr>
              <a:t>..</a:t>
            </a:r>
            <a:endParaRPr b="1" sz="1800">
              <a:solidFill>
                <a:srgbClr val="5EA5E5"/>
              </a:solidFill>
              <a:latin typeface="Open Sans"/>
              <a:ea typeface="Open Sans"/>
              <a:cs typeface="Open Sans"/>
              <a:sym typeface="Open Sans"/>
            </a:endParaRPr>
          </a:p>
        </p:txBody>
      </p:sp>
      <p:sp>
        <p:nvSpPr>
          <p:cNvPr id="707" name="Google Shape;707;p96"/>
          <p:cNvSpPr txBox="1"/>
          <p:nvPr/>
        </p:nvSpPr>
        <p:spPr>
          <a:xfrm>
            <a:off x="324000" y="5743250"/>
            <a:ext cx="8496000" cy="8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5EA5E5"/>
                </a:solidFill>
                <a:latin typeface="Open Sans"/>
                <a:ea typeface="Open Sans"/>
                <a:cs typeface="Open Sans"/>
                <a:sym typeface="Open Sans"/>
              </a:rPr>
              <a:t>...or you may have to open your Downloads folder and select the .zip file:</a:t>
            </a:r>
            <a:endParaRPr b="1" sz="1800">
              <a:solidFill>
                <a:srgbClr val="5EA5E5"/>
              </a:solidFill>
              <a:latin typeface="Open Sans"/>
              <a:ea typeface="Open Sans"/>
              <a:cs typeface="Open Sans"/>
              <a:sym typeface="Open Sans"/>
            </a:endParaRPr>
          </a:p>
        </p:txBody>
      </p:sp>
      <p:pic>
        <p:nvPicPr>
          <p:cNvPr id="708" name="Google Shape;708;p96"/>
          <p:cNvPicPr preferRelativeResize="0"/>
          <p:nvPr/>
        </p:nvPicPr>
        <p:blipFill>
          <a:blip r:embed="rId4">
            <a:alphaModFix/>
          </a:blip>
          <a:stretch>
            <a:fillRect/>
          </a:stretch>
        </p:blipFill>
        <p:spPr>
          <a:xfrm>
            <a:off x="525716" y="6339275"/>
            <a:ext cx="8092519" cy="258675"/>
          </a:xfrm>
          <a:prstGeom prst="rect">
            <a:avLst/>
          </a:prstGeom>
          <a:noFill/>
          <a:ln cap="flat" cmpd="sng" w="19050">
            <a:solidFill>
              <a:srgbClr val="000000"/>
            </a:solidFill>
            <a:prstDash val="solid"/>
            <a:round/>
            <a:headEnd len="sm" w="sm" type="none"/>
            <a:tailEnd len="sm" w="sm" type="none"/>
          </a:ln>
        </p:spPr>
      </p:pic>
      <p:sp>
        <p:nvSpPr>
          <p:cNvPr id="709" name="Google Shape;709;p96"/>
          <p:cNvSpPr/>
          <p:nvPr/>
        </p:nvSpPr>
        <p:spPr>
          <a:xfrm rot="5400000">
            <a:off x="752836" y="5259506"/>
            <a:ext cx="159900" cy="527700"/>
          </a:xfrm>
          <a:prstGeom prst="upArrow">
            <a:avLst>
              <a:gd fmla="val 50000" name="adj1"/>
              <a:gd fmla="val 50000" name="adj2"/>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97"/>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97"/>
          <p:cNvSpPr txBox="1"/>
          <p:nvPr/>
        </p:nvSpPr>
        <p:spPr>
          <a:xfrm>
            <a:off x="550050" y="1665150"/>
            <a:ext cx="80439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Visual Studio Code has many excellent features such as integrating directly with Git for version control.</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Let's get set up with Git! </a:t>
            </a:r>
            <a:endParaRPr b="1" sz="2800">
              <a:solidFill>
                <a:schemeClr val="lt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9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Hello, Git!</a:t>
            </a:r>
            <a:endParaRPr b="1" sz="3000">
              <a:solidFill>
                <a:srgbClr val="000000"/>
              </a:solidFill>
              <a:latin typeface="Open Sans"/>
              <a:ea typeface="Open Sans"/>
              <a:cs typeface="Open Sans"/>
              <a:sym typeface="Open Sans"/>
            </a:endParaRPr>
          </a:p>
        </p:txBody>
      </p:sp>
      <p:sp>
        <p:nvSpPr>
          <p:cNvPr id="721" name="Google Shape;721;p98"/>
          <p:cNvSpPr txBox="1"/>
          <p:nvPr/>
        </p:nvSpPr>
        <p:spPr>
          <a:xfrm>
            <a:off x="467250" y="1402550"/>
            <a:ext cx="8209500" cy="512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Git is a version control system that we'll use to save changes and deploy our app with Azure. We need to install Git! </a:t>
            </a:r>
            <a:br>
              <a:rPr lang="en" sz="1800">
                <a:latin typeface="Open Sans"/>
                <a:ea typeface="Open Sans"/>
                <a:cs typeface="Open Sans"/>
                <a:sym typeface="Open Sans"/>
              </a:rPr>
            </a:br>
            <a:br>
              <a:rPr lang="en" sz="1800">
                <a:latin typeface="Open Sans"/>
                <a:ea typeface="Open Sans"/>
                <a:cs typeface="Open Sans"/>
                <a:sym typeface="Open Sans"/>
              </a:rPr>
            </a:br>
            <a:endParaRPr sz="1800">
              <a:latin typeface="Open Sans"/>
              <a:ea typeface="Open Sans"/>
              <a:cs typeface="Open Sans"/>
              <a:sym typeface="Open Sans"/>
            </a:endParaRPr>
          </a:p>
          <a:p>
            <a:pPr indent="0" lvl="0" marL="0" rtl="0" algn="ctr">
              <a:lnSpc>
                <a:spcPct val="115000"/>
              </a:lnSpc>
              <a:spcBef>
                <a:spcPts val="0"/>
              </a:spcBef>
              <a:spcAft>
                <a:spcPts val="0"/>
              </a:spcAft>
              <a:buNone/>
            </a:pPr>
            <a:r>
              <a:t/>
            </a:r>
            <a:endParaRPr sz="2000">
              <a:latin typeface="Open Sans"/>
              <a:ea typeface="Open Sans"/>
              <a:cs typeface="Open Sans"/>
              <a:sym typeface="Open Sans"/>
            </a:endParaRPr>
          </a:p>
          <a:p>
            <a:pPr indent="0" lvl="0" marL="0" rtl="0" algn="ctr">
              <a:lnSpc>
                <a:spcPct val="115000"/>
              </a:lnSpc>
              <a:spcBef>
                <a:spcPts val="0"/>
              </a:spcBef>
              <a:spcAft>
                <a:spcPts val="0"/>
              </a:spcAft>
              <a:buNone/>
            </a:pPr>
            <a:r>
              <a:t/>
            </a:r>
            <a:endParaRPr sz="2000">
              <a:latin typeface="Open Sans"/>
              <a:ea typeface="Open Sans"/>
              <a:cs typeface="Open Sans"/>
              <a:sym typeface="Open Sans"/>
            </a:endParaRPr>
          </a:p>
          <a:p>
            <a:pPr indent="0" lvl="0" marL="0" rtl="0" algn="ctr">
              <a:lnSpc>
                <a:spcPct val="115000"/>
              </a:lnSpc>
              <a:spcBef>
                <a:spcPts val="0"/>
              </a:spcBef>
              <a:spcAft>
                <a:spcPts val="0"/>
              </a:spcAft>
              <a:buNone/>
            </a:pPr>
            <a:br>
              <a:rPr lang="en" sz="2000">
                <a:latin typeface="Open Sans"/>
                <a:ea typeface="Open Sans"/>
                <a:cs typeface="Open Sans"/>
                <a:sym typeface="Open Sans"/>
              </a:rPr>
            </a:br>
            <a:endParaRPr sz="20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AutoNum type="arabicPeriod"/>
            </a:pPr>
            <a:r>
              <a:rPr lang="en" sz="1800">
                <a:latin typeface="Open Sans"/>
                <a:ea typeface="Open Sans"/>
                <a:cs typeface="Open Sans"/>
                <a:sym typeface="Open Sans"/>
              </a:rPr>
              <a:t>Visit the URL above.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AutoNum type="arabicPeriod"/>
            </a:pPr>
            <a:r>
              <a:rPr lang="en" sz="1800">
                <a:latin typeface="Open Sans"/>
                <a:ea typeface="Open Sans"/>
                <a:cs typeface="Open Sans"/>
                <a:sym typeface="Open Sans"/>
              </a:rPr>
              <a:t>Select your operating system.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AutoNum type="arabicPeriod"/>
            </a:pPr>
            <a:r>
              <a:rPr lang="en" sz="1800">
                <a:latin typeface="Open Sans"/>
                <a:ea typeface="Open Sans"/>
                <a:cs typeface="Open Sans"/>
                <a:sym typeface="Open Sans"/>
              </a:rPr>
              <a:t>Follow the prompts to install Git!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AutoNum type="arabicPeriod"/>
            </a:pPr>
            <a:r>
              <a:rPr lang="en" sz="1800">
                <a:latin typeface="Open Sans"/>
                <a:ea typeface="Open Sans"/>
                <a:cs typeface="Open Sans"/>
                <a:sym typeface="Open Sans"/>
              </a:rPr>
              <a:t>If Git asks you which default </a:t>
            </a:r>
            <a:br>
              <a:rPr lang="en" sz="1800">
                <a:latin typeface="Open Sans"/>
                <a:ea typeface="Open Sans"/>
                <a:cs typeface="Open Sans"/>
                <a:sym typeface="Open Sans"/>
              </a:rPr>
            </a:br>
            <a:r>
              <a:rPr lang="en" sz="1800">
                <a:latin typeface="Open Sans"/>
                <a:ea typeface="Open Sans"/>
                <a:cs typeface="Open Sans"/>
                <a:sym typeface="Open Sans"/>
              </a:rPr>
              <a:t>editor to use, we recommend </a:t>
            </a:r>
            <a:br>
              <a:rPr lang="en" sz="1800">
                <a:latin typeface="Open Sans"/>
                <a:ea typeface="Open Sans"/>
                <a:cs typeface="Open Sans"/>
                <a:sym typeface="Open Sans"/>
              </a:rPr>
            </a:br>
            <a:r>
              <a:rPr lang="en" sz="1800">
                <a:latin typeface="Open Sans"/>
                <a:ea typeface="Open Sans"/>
                <a:cs typeface="Open Sans"/>
                <a:sym typeface="Open Sans"/>
              </a:rPr>
              <a:t>VSCode!</a:t>
            </a:r>
            <a:endParaRPr sz="1800">
              <a:latin typeface="Open Sans"/>
              <a:ea typeface="Open Sans"/>
              <a:cs typeface="Open Sans"/>
              <a:sym typeface="Open Sans"/>
            </a:endParaRPr>
          </a:p>
          <a:p>
            <a:pPr indent="0" lvl="0" marL="0" rtl="0" algn="l">
              <a:lnSpc>
                <a:spcPct val="115000"/>
              </a:lnSpc>
              <a:spcBef>
                <a:spcPts val="1000"/>
              </a:spcBef>
              <a:spcAft>
                <a:spcPts val="1000"/>
              </a:spcAft>
              <a:buNone/>
            </a:pPr>
            <a:r>
              <a:t/>
            </a:r>
            <a:endParaRPr sz="2200">
              <a:latin typeface="Open Sans"/>
              <a:ea typeface="Open Sans"/>
              <a:cs typeface="Open Sans"/>
              <a:sym typeface="Open Sans"/>
            </a:endParaRPr>
          </a:p>
        </p:txBody>
      </p:sp>
      <p:pic>
        <p:nvPicPr>
          <p:cNvPr id="722" name="Google Shape;722;p98"/>
          <p:cNvPicPr preferRelativeResize="0"/>
          <p:nvPr/>
        </p:nvPicPr>
        <p:blipFill>
          <a:blip r:embed="rId3">
            <a:alphaModFix/>
          </a:blip>
          <a:stretch>
            <a:fillRect/>
          </a:stretch>
        </p:blipFill>
        <p:spPr>
          <a:xfrm>
            <a:off x="4677113" y="3432850"/>
            <a:ext cx="4037777" cy="3095498"/>
          </a:xfrm>
          <a:prstGeom prst="rect">
            <a:avLst/>
          </a:prstGeom>
          <a:noFill/>
          <a:ln cap="flat" cmpd="sng" w="19050">
            <a:solidFill>
              <a:srgbClr val="000000"/>
            </a:solidFill>
            <a:prstDash val="solid"/>
            <a:round/>
            <a:headEnd len="sm" w="sm" type="none"/>
            <a:tailEnd len="sm" w="sm" type="none"/>
          </a:ln>
        </p:spPr>
      </p:pic>
      <p:sp>
        <p:nvSpPr>
          <p:cNvPr id="723" name="Google Shape;723;p98"/>
          <p:cNvSpPr/>
          <p:nvPr/>
        </p:nvSpPr>
        <p:spPr>
          <a:xfrm>
            <a:off x="1433400" y="2388725"/>
            <a:ext cx="62772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http://mlhlocal.host/install-git</a:t>
            </a:r>
            <a:endParaRPr sz="2800">
              <a:solidFill>
                <a:srgbClr val="EAEAEA"/>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9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Configure Git Locally </a:t>
            </a:r>
            <a:endParaRPr b="1" sz="3000">
              <a:solidFill>
                <a:srgbClr val="000000"/>
              </a:solidFill>
              <a:latin typeface="Open Sans"/>
              <a:ea typeface="Open Sans"/>
              <a:cs typeface="Open Sans"/>
              <a:sym typeface="Open Sans"/>
            </a:endParaRPr>
          </a:p>
        </p:txBody>
      </p:sp>
      <p:sp>
        <p:nvSpPr>
          <p:cNvPr id="729" name="Google Shape;729;p99"/>
          <p:cNvSpPr txBox="1"/>
          <p:nvPr/>
        </p:nvSpPr>
        <p:spPr>
          <a:xfrm>
            <a:off x="161550" y="1304875"/>
            <a:ext cx="8820900" cy="824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latin typeface="Open Sans"/>
                <a:ea typeface="Open Sans"/>
                <a:cs typeface="Open Sans"/>
                <a:sym typeface="Open Sans"/>
              </a:rPr>
              <a:t>We need to run two commands so Visual Studio Code can use Git. </a:t>
            </a:r>
            <a:endParaRPr sz="1800">
              <a:latin typeface="Open Sans"/>
              <a:ea typeface="Open Sans"/>
              <a:cs typeface="Open Sans"/>
              <a:sym typeface="Open Sans"/>
            </a:endParaRPr>
          </a:p>
        </p:txBody>
      </p:sp>
      <p:sp>
        <p:nvSpPr>
          <p:cNvPr id="730" name="Google Shape;730;p99"/>
          <p:cNvSpPr txBox="1"/>
          <p:nvPr/>
        </p:nvSpPr>
        <p:spPr>
          <a:xfrm>
            <a:off x="405450" y="2642300"/>
            <a:ext cx="8171400" cy="2080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AutoNum type="arabicPeriod"/>
            </a:pPr>
            <a:r>
              <a:rPr lang="en" sz="1800">
                <a:latin typeface="Open Sans"/>
                <a:ea typeface="Open Sans"/>
                <a:cs typeface="Open Sans"/>
                <a:sym typeface="Open Sans"/>
              </a:rPr>
              <a:t>Open Visual Studio Code</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AutoNum type="arabicPeriod"/>
            </a:pPr>
            <a:r>
              <a:rPr lang="en" sz="1800">
                <a:latin typeface="Open Sans"/>
                <a:ea typeface="Open Sans"/>
                <a:cs typeface="Open Sans"/>
                <a:sym typeface="Open Sans"/>
              </a:rPr>
              <a:t>Open a New Terminal. </a:t>
            </a:r>
            <a:endParaRPr sz="1800">
              <a:latin typeface="Open Sans"/>
              <a:ea typeface="Open Sans"/>
              <a:cs typeface="Open Sans"/>
              <a:sym typeface="Open Sans"/>
            </a:endParaRPr>
          </a:p>
          <a:p>
            <a:pPr indent="0" lvl="0" marL="0" rtl="0" algn="l">
              <a:lnSpc>
                <a:spcPct val="115000"/>
              </a:lnSpc>
              <a:spcBef>
                <a:spcPts val="1000"/>
              </a:spcBef>
              <a:spcAft>
                <a:spcPts val="0"/>
              </a:spcAft>
              <a:buNone/>
            </a:pPr>
            <a:r>
              <a:t/>
            </a:r>
            <a:endParaRPr sz="1800">
              <a:latin typeface="Open Sans"/>
              <a:ea typeface="Open Sans"/>
              <a:cs typeface="Open Sans"/>
              <a:sym typeface="Open Sans"/>
            </a:endParaRPr>
          </a:p>
          <a:p>
            <a:pPr indent="0" lvl="0" marL="0" rtl="0" algn="l">
              <a:lnSpc>
                <a:spcPct val="115000"/>
              </a:lnSpc>
              <a:spcBef>
                <a:spcPts val="1000"/>
              </a:spcBef>
              <a:spcAft>
                <a:spcPts val="0"/>
              </a:spcAft>
              <a:buNone/>
            </a:pPr>
            <a:r>
              <a:t/>
            </a:r>
            <a:endParaRPr sz="12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AutoNum type="arabicPeriod"/>
            </a:pPr>
            <a:r>
              <a:rPr lang="en" sz="1800">
                <a:latin typeface="Open Sans"/>
                <a:ea typeface="Open Sans"/>
                <a:cs typeface="Open Sans"/>
                <a:sym typeface="Open Sans"/>
              </a:rPr>
              <a:t>Type these commands but substitute your name and email address : </a:t>
            </a:r>
            <a:endParaRPr sz="1800">
              <a:latin typeface="Open Sans"/>
              <a:ea typeface="Open Sans"/>
              <a:cs typeface="Open Sans"/>
              <a:sym typeface="Open Sans"/>
            </a:endParaRPr>
          </a:p>
          <a:p>
            <a:pPr indent="0" lvl="0" marL="0" rtl="0" algn="l">
              <a:lnSpc>
                <a:spcPct val="115000"/>
              </a:lnSpc>
              <a:spcBef>
                <a:spcPts val="1000"/>
              </a:spcBef>
              <a:spcAft>
                <a:spcPts val="1000"/>
              </a:spcAft>
              <a:buNone/>
            </a:pPr>
            <a:r>
              <a:t/>
            </a:r>
            <a:endParaRPr sz="2200">
              <a:latin typeface="Open Sans"/>
              <a:ea typeface="Open Sans"/>
              <a:cs typeface="Open Sans"/>
              <a:sym typeface="Open Sans"/>
            </a:endParaRPr>
          </a:p>
        </p:txBody>
      </p:sp>
      <p:pic>
        <p:nvPicPr>
          <p:cNvPr id="731" name="Google Shape;731;p99"/>
          <p:cNvPicPr preferRelativeResize="0"/>
          <p:nvPr/>
        </p:nvPicPr>
        <p:blipFill rotWithShape="1">
          <a:blip r:embed="rId3">
            <a:alphaModFix/>
          </a:blip>
          <a:srcRect b="17972" l="0" r="0" t="0"/>
          <a:stretch/>
        </p:blipFill>
        <p:spPr>
          <a:xfrm>
            <a:off x="1104375" y="4878750"/>
            <a:ext cx="6935249" cy="1839450"/>
          </a:xfrm>
          <a:prstGeom prst="rect">
            <a:avLst/>
          </a:prstGeom>
          <a:noFill/>
          <a:ln cap="flat" cmpd="sng" w="19050">
            <a:solidFill>
              <a:srgbClr val="000000"/>
            </a:solidFill>
            <a:prstDash val="solid"/>
            <a:round/>
            <a:headEnd len="sm" w="sm" type="none"/>
            <a:tailEnd len="sm" w="sm" type="none"/>
          </a:ln>
        </p:spPr>
      </p:pic>
      <p:pic>
        <p:nvPicPr>
          <p:cNvPr id="732" name="Google Shape;732;p99"/>
          <p:cNvPicPr preferRelativeResize="0"/>
          <p:nvPr/>
        </p:nvPicPr>
        <p:blipFill>
          <a:blip r:embed="rId4">
            <a:alphaModFix/>
          </a:blip>
          <a:stretch>
            <a:fillRect/>
          </a:stretch>
        </p:blipFill>
        <p:spPr>
          <a:xfrm>
            <a:off x="4121550" y="2185088"/>
            <a:ext cx="4520576" cy="1884653"/>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100"/>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00"/>
          <p:cNvSpPr txBox="1"/>
          <p:nvPr/>
        </p:nvSpPr>
        <p:spPr>
          <a:xfrm>
            <a:off x="763350" y="1665150"/>
            <a:ext cx="76173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Great! You set up your Azure account, downloaded Visual Studio Code and configured Git!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Now let's get a better understanding of the technologies that our HackerLog app uses.</a:t>
            </a:r>
            <a:endParaRPr b="1" sz="2800">
              <a:solidFill>
                <a:schemeClr val="lt1"/>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pic>
        <p:nvPicPr>
          <p:cNvPr id="743" name="Google Shape;743;p101"/>
          <p:cNvPicPr preferRelativeResize="0"/>
          <p:nvPr/>
        </p:nvPicPr>
        <p:blipFill>
          <a:blip r:embed="rId3">
            <a:alphaModFix/>
          </a:blip>
          <a:stretch>
            <a:fillRect/>
          </a:stretch>
        </p:blipFill>
        <p:spPr>
          <a:xfrm>
            <a:off x="1148525" y="3771908"/>
            <a:ext cx="390525" cy="228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10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Hello, </a:t>
            </a:r>
            <a:r>
              <a:rPr b="1" lang="en" sz="3000">
                <a:latin typeface="Open Sans"/>
                <a:ea typeface="Open Sans"/>
                <a:cs typeface="Open Sans"/>
                <a:sym typeface="Open Sans"/>
              </a:rPr>
              <a:t>Node</a:t>
            </a:r>
            <a:r>
              <a:rPr b="1" lang="en" sz="3000">
                <a:latin typeface="Open Sans"/>
                <a:ea typeface="Open Sans"/>
                <a:cs typeface="Open Sans"/>
                <a:sym typeface="Open Sans"/>
              </a:rPr>
              <a:t>.js!</a:t>
            </a:r>
            <a:endParaRPr b="1" sz="3000">
              <a:solidFill>
                <a:srgbClr val="000000"/>
              </a:solidFill>
              <a:latin typeface="Open Sans"/>
              <a:ea typeface="Open Sans"/>
              <a:cs typeface="Open Sans"/>
              <a:sym typeface="Open Sans"/>
            </a:endParaRPr>
          </a:p>
        </p:txBody>
      </p:sp>
      <p:sp>
        <p:nvSpPr>
          <p:cNvPr id="749" name="Google Shape;749;p102"/>
          <p:cNvSpPr txBox="1"/>
          <p:nvPr/>
        </p:nvSpPr>
        <p:spPr>
          <a:xfrm>
            <a:off x="281850" y="3337200"/>
            <a:ext cx="8580300" cy="322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Open Sans"/>
                <a:ea typeface="Open Sans"/>
                <a:cs typeface="Open Sans"/>
                <a:sym typeface="Open Sans"/>
              </a:rPr>
              <a:t>Remember from earlier that HackerLog is a Node app. What's Node?</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Node.js is server-side JavaScript allowing us to create applications that send and receive information.  You get to use the same language on the front-end and back-end!</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Node.js is designed to quickly deal with multiple tasks (for example, receiving messages, updating databases, processing data) simultaneously.</a:t>
            </a:r>
            <a:endParaRPr sz="1800">
              <a:solidFill>
                <a:schemeClr val="dk1"/>
              </a:solidFill>
              <a:latin typeface="Open Sans"/>
              <a:ea typeface="Open Sans"/>
              <a:cs typeface="Open Sans"/>
              <a:sym typeface="Open Sans"/>
            </a:endParaRPr>
          </a:p>
          <a:p>
            <a:pPr indent="-355600" lvl="0" marL="457200" rtl="0" algn="l">
              <a:lnSpc>
                <a:spcPct val="115000"/>
              </a:lnSpc>
              <a:spcBef>
                <a:spcPts val="1000"/>
              </a:spcBef>
              <a:spcAft>
                <a:spcPts val="1000"/>
              </a:spcAft>
              <a:buClr>
                <a:schemeClr val="dk1"/>
              </a:buClr>
              <a:buSzPts val="2000"/>
              <a:buFont typeface="Open Sans"/>
              <a:buChar char="●"/>
            </a:pPr>
            <a:r>
              <a:rPr lang="en" sz="1800">
                <a:solidFill>
                  <a:schemeClr val="dk1"/>
                </a:solidFill>
                <a:latin typeface="Open Sans"/>
                <a:ea typeface="Open Sans"/>
                <a:cs typeface="Open Sans"/>
                <a:sym typeface="Open Sans"/>
              </a:rPr>
              <a:t>It's open-source with thousands of packages available for use!</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p:txBody>
      </p:sp>
      <p:pic>
        <p:nvPicPr>
          <p:cNvPr id="750" name="Google Shape;750;p102"/>
          <p:cNvPicPr preferRelativeResize="0"/>
          <p:nvPr/>
        </p:nvPicPr>
        <p:blipFill>
          <a:blip r:embed="rId3">
            <a:alphaModFix/>
          </a:blip>
          <a:stretch>
            <a:fillRect/>
          </a:stretch>
        </p:blipFill>
        <p:spPr>
          <a:xfrm>
            <a:off x="3241700" y="1550150"/>
            <a:ext cx="2660596" cy="1629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76"/>
          <p:cNvSpPr txBox="1"/>
          <p:nvPr/>
        </p:nvSpPr>
        <p:spPr>
          <a:xfrm>
            <a:off x="161550" y="1869800"/>
            <a:ext cx="88209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FFD966"/>
                </a:solidFill>
                <a:latin typeface="Open Sans"/>
                <a:ea typeface="Open Sans"/>
                <a:cs typeface="Open Sans"/>
                <a:sym typeface="Open Sans"/>
              </a:rPr>
              <a:t>Our</a:t>
            </a:r>
            <a:r>
              <a:rPr b="1" i="1" lang="en" sz="3000">
                <a:solidFill>
                  <a:srgbClr val="FFFFFF"/>
                </a:solidFill>
                <a:latin typeface="Open Sans"/>
                <a:ea typeface="Open Sans"/>
                <a:cs typeface="Open Sans"/>
                <a:sym typeface="Open Sans"/>
              </a:rPr>
              <a:t> </a:t>
            </a:r>
            <a:r>
              <a:rPr b="1" i="1" lang="en" sz="3000">
                <a:solidFill>
                  <a:srgbClr val="FFD966"/>
                </a:solidFill>
                <a:latin typeface="Open Sans"/>
                <a:ea typeface="Open Sans"/>
                <a:cs typeface="Open Sans"/>
                <a:sym typeface="Open Sans"/>
              </a:rPr>
              <a:t>Mission</a:t>
            </a:r>
            <a:r>
              <a:rPr b="1" i="1" lang="en" sz="3000">
                <a:solidFill>
                  <a:srgbClr val="FFFFFF"/>
                </a:solidFill>
                <a:latin typeface="Open Sans"/>
                <a:ea typeface="Open Sans"/>
                <a:cs typeface="Open Sans"/>
                <a:sym typeface="Open Sans"/>
              </a:rPr>
              <a:t> is to Empower Hackers.</a:t>
            </a:r>
            <a:endParaRPr b="1" i="1" sz="3000">
              <a:solidFill>
                <a:srgbClr val="FFFFFF"/>
              </a:solidFill>
              <a:latin typeface="Open Sans"/>
              <a:ea typeface="Open Sans"/>
              <a:cs typeface="Open Sans"/>
              <a:sym typeface="Open Sans"/>
            </a:endParaRPr>
          </a:p>
        </p:txBody>
      </p:sp>
      <p:sp>
        <p:nvSpPr>
          <p:cNvPr id="483" name="Google Shape;483;p76"/>
          <p:cNvSpPr/>
          <p:nvPr/>
        </p:nvSpPr>
        <p:spPr>
          <a:xfrm>
            <a:off x="327825"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D966"/>
                </a:solidFill>
                <a:latin typeface="Open Sans"/>
                <a:ea typeface="Open Sans"/>
                <a:cs typeface="Open Sans"/>
                <a:sym typeface="Open Sans"/>
              </a:rPr>
              <a:t>65,000</a:t>
            </a:r>
            <a:r>
              <a:rPr b="1" lang="en" sz="3600">
                <a:solidFill>
                  <a:srgbClr val="FFD966"/>
                </a:solidFill>
                <a:latin typeface="Open Sans"/>
                <a:ea typeface="Open Sans"/>
                <a:cs typeface="Open Sans"/>
                <a:sym typeface="Open Sans"/>
              </a:rPr>
              <a:t>+</a:t>
            </a:r>
            <a:endParaRPr b="1" sz="36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HACKERS</a:t>
            </a:r>
            <a:endParaRPr sz="1800">
              <a:solidFill>
                <a:srgbClr val="EAEAEA"/>
              </a:solidFill>
              <a:latin typeface="Open Sans"/>
              <a:ea typeface="Open Sans"/>
              <a:cs typeface="Open Sans"/>
              <a:sym typeface="Open Sans"/>
            </a:endParaRPr>
          </a:p>
        </p:txBody>
      </p:sp>
      <p:sp>
        <p:nvSpPr>
          <p:cNvPr id="484" name="Google Shape;484;p76"/>
          <p:cNvSpPr/>
          <p:nvPr/>
        </p:nvSpPr>
        <p:spPr>
          <a:xfrm>
            <a:off x="3293550"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FFD966"/>
                </a:solidFill>
                <a:latin typeface="Open Sans"/>
                <a:ea typeface="Open Sans"/>
                <a:cs typeface="Open Sans"/>
                <a:sym typeface="Open Sans"/>
              </a:rPr>
              <a:t>12,000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PROJECTS CREATED</a:t>
            </a:r>
            <a:endParaRPr/>
          </a:p>
        </p:txBody>
      </p:sp>
      <p:sp>
        <p:nvSpPr>
          <p:cNvPr id="485" name="Google Shape;485;p76"/>
          <p:cNvSpPr/>
          <p:nvPr/>
        </p:nvSpPr>
        <p:spPr>
          <a:xfrm>
            <a:off x="6259275"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FFD966"/>
                </a:solidFill>
                <a:latin typeface="Open Sans"/>
                <a:ea typeface="Open Sans"/>
                <a:cs typeface="Open Sans"/>
                <a:sym typeface="Open Sans"/>
              </a:rPr>
              <a:t>3,000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SCHOOLS</a:t>
            </a:r>
            <a:endParaRPr/>
          </a:p>
        </p:txBody>
      </p:sp>
      <p:pic>
        <p:nvPicPr>
          <p:cNvPr id="486" name="Google Shape;486;p76"/>
          <p:cNvPicPr preferRelativeResize="0"/>
          <p:nvPr/>
        </p:nvPicPr>
        <p:blipFill>
          <a:blip r:embed="rId3">
            <a:alphaModFix/>
          </a:blip>
          <a:stretch>
            <a:fillRect/>
          </a:stretch>
        </p:blipFill>
        <p:spPr>
          <a:xfrm>
            <a:off x="3293548" y="442550"/>
            <a:ext cx="2556899" cy="1076763"/>
          </a:xfrm>
          <a:prstGeom prst="rect">
            <a:avLst/>
          </a:prstGeom>
          <a:noFill/>
          <a:ln>
            <a:noFill/>
          </a:ln>
        </p:spPr>
      </p:pic>
      <p:sp>
        <p:nvSpPr>
          <p:cNvPr id="487" name="Google Shape;487;p76"/>
          <p:cNvSpPr txBox="1"/>
          <p:nvPr/>
        </p:nvSpPr>
        <p:spPr>
          <a:xfrm>
            <a:off x="80850" y="5559000"/>
            <a:ext cx="8982300" cy="10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rgbClr val="FFFFFF"/>
                </a:solidFill>
                <a:latin typeface="Open Sans"/>
                <a:ea typeface="Open Sans"/>
                <a:cs typeface="Open Sans"/>
                <a:sym typeface="Open Sans"/>
              </a:rPr>
              <a:t>We hope you learn something awesome today!</a:t>
            </a:r>
            <a:endParaRPr b="1" i="1" sz="2200">
              <a:solidFill>
                <a:srgbClr val="FFFFFF"/>
              </a:solidFill>
              <a:latin typeface="Open Sans"/>
              <a:ea typeface="Open Sans"/>
              <a:cs typeface="Open Sans"/>
              <a:sym typeface="Open Sans"/>
            </a:endParaRPr>
          </a:p>
          <a:p>
            <a:pPr indent="0" lvl="0" marL="0" rtl="0" algn="ctr">
              <a:spcBef>
                <a:spcPts val="0"/>
              </a:spcBef>
              <a:spcAft>
                <a:spcPts val="0"/>
              </a:spcAft>
              <a:buNone/>
            </a:pPr>
            <a:r>
              <a:rPr i="1" lang="en" sz="2200">
                <a:solidFill>
                  <a:srgbClr val="FFFFFF"/>
                </a:solidFill>
                <a:latin typeface="Open Sans"/>
                <a:ea typeface="Open Sans"/>
                <a:cs typeface="Open Sans"/>
                <a:sym typeface="Open Sans"/>
              </a:rPr>
              <a:t>Find more resources: http://mlh.io/</a:t>
            </a:r>
            <a:endParaRPr i="1" sz="220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103"/>
          <p:cNvSpPr/>
          <p:nvPr/>
        </p:nvSpPr>
        <p:spPr>
          <a:xfrm>
            <a:off x="471650" y="2684750"/>
            <a:ext cx="4712400" cy="893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EAEAEA"/>
                </a:solidFill>
                <a:latin typeface="Open Sans"/>
                <a:ea typeface="Open Sans"/>
                <a:cs typeface="Open Sans"/>
                <a:sym typeface="Open Sans"/>
              </a:rPr>
              <a:t>http://mlhlocal.host/node-mac</a:t>
            </a:r>
            <a:endParaRPr sz="2000">
              <a:solidFill>
                <a:srgbClr val="EAEAEA"/>
              </a:solidFill>
            </a:endParaRPr>
          </a:p>
        </p:txBody>
      </p:sp>
      <p:sp>
        <p:nvSpPr>
          <p:cNvPr id="756" name="Google Shape;756;p103"/>
          <p:cNvSpPr/>
          <p:nvPr/>
        </p:nvSpPr>
        <p:spPr>
          <a:xfrm>
            <a:off x="471650" y="3945063"/>
            <a:ext cx="4712400" cy="893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EAEAEA"/>
                </a:solidFill>
                <a:latin typeface="Open Sans"/>
                <a:ea typeface="Open Sans"/>
                <a:cs typeface="Open Sans"/>
                <a:sym typeface="Open Sans"/>
              </a:rPr>
              <a:t>http://mlhlocal.host/node-pc</a:t>
            </a:r>
            <a:endParaRPr sz="2000">
              <a:solidFill>
                <a:srgbClr val="EAEAEA"/>
              </a:solidFill>
            </a:endParaRPr>
          </a:p>
        </p:txBody>
      </p:sp>
      <p:sp>
        <p:nvSpPr>
          <p:cNvPr id="757" name="Google Shape;757;p103"/>
          <p:cNvSpPr/>
          <p:nvPr/>
        </p:nvSpPr>
        <p:spPr>
          <a:xfrm>
            <a:off x="472113" y="5205375"/>
            <a:ext cx="4712400" cy="893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EAEAEA"/>
                </a:solidFill>
                <a:latin typeface="Open Sans"/>
                <a:ea typeface="Open Sans"/>
                <a:cs typeface="Open Sans"/>
                <a:sym typeface="Open Sans"/>
              </a:rPr>
              <a:t>http://mlhlocal.host/node-linux</a:t>
            </a:r>
            <a:endParaRPr sz="2000">
              <a:solidFill>
                <a:srgbClr val="EAEAEA"/>
              </a:solidFill>
            </a:endParaRPr>
          </a:p>
        </p:txBody>
      </p:sp>
      <p:sp>
        <p:nvSpPr>
          <p:cNvPr id="758" name="Google Shape;758;p103"/>
          <p:cNvSpPr txBox="1"/>
          <p:nvPr/>
        </p:nvSpPr>
        <p:spPr>
          <a:xfrm>
            <a:off x="5751838" y="2854400"/>
            <a:ext cx="2781900" cy="554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Download for Mac</a:t>
            </a:r>
            <a:endParaRPr sz="2200">
              <a:latin typeface="Open Sans"/>
              <a:ea typeface="Open Sans"/>
              <a:cs typeface="Open Sans"/>
              <a:sym typeface="Open Sans"/>
            </a:endParaRPr>
          </a:p>
        </p:txBody>
      </p:sp>
      <p:sp>
        <p:nvSpPr>
          <p:cNvPr id="759" name="Google Shape;759;p103"/>
          <p:cNvSpPr txBox="1"/>
          <p:nvPr/>
        </p:nvSpPr>
        <p:spPr>
          <a:xfrm>
            <a:off x="5751825" y="4176113"/>
            <a:ext cx="2613900" cy="554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Download for PC</a:t>
            </a:r>
            <a:endParaRPr sz="2200">
              <a:latin typeface="Open Sans"/>
              <a:ea typeface="Open Sans"/>
              <a:cs typeface="Open Sans"/>
              <a:sym typeface="Open Sans"/>
            </a:endParaRPr>
          </a:p>
        </p:txBody>
      </p:sp>
      <p:sp>
        <p:nvSpPr>
          <p:cNvPr id="760" name="Google Shape;760;p103"/>
          <p:cNvSpPr txBox="1"/>
          <p:nvPr/>
        </p:nvSpPr>
        <p:spPr>
          <a:xfrm>
            <a:off x="5751838" y="5375025"/>
            <a:ext cx="2920500" cy="554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Download Page to Select Linux Version</a:t>
            </a:r>
            <a:endParaRPr sz="2200">
              <a:solidFill>
                <a:schemeClr val="dk1"/>
              </a:solidFill>
              <a:latin typeface="Open Sans"/>
              <a:ea typeface="Open Sans"/>
              <a:cs typeface="Open Sans"/>
              <a:sym typeface="Open Sans"/>
            </a:endParaRPr>
          </a:p>
        </p:txBody>
      </p:sp>
      <p:sp>
        <p:nvSpPr>
          <p:cNvPr id="761" name="Google Shape;761;p103"/>
          <p:cNvSpPr txBox="1"/>
          <p:nvPr/>
        </p:nvSpPr>
        <p:spPr>
          <a:xfrm>
            <a:off x="945150" y="1303525"/>
            <a:ext cx="7253700" cy="10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Navigate to the URL that suits your computer and follow the installation instructions:</a:t>
            </a:r>
            <a:endParaRPr sz="1800">
              <a:latin typeface="Open Sans"/>
              <a:ea typeface="Open Sans"/>
              <a:cs typeface="Open Sans"/>
              <a:sym typeface="Open Sans"/>
            </a:endParaRPr>
          </a:p>
        </p:txBody>
      </p:sp>
      <p:sp>
        <p:nvSpPr>
          <p:cNvPr id="762" name="Google Shape;762;p10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Install Node</a:t>
            </a:r>
            <a:endParaRPr b="1" sz="3000">
              <a:solidFill>
                <a:srgbClr val="000000"/>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10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Check Node.js Installation</a:t>
            </a:r>
            <a:endParaRPr b="1" sz="3000">
              <a:solidFill>
                <a:srgbClr val="000000"/>
              </a:solidFill>
              <a:latin typeface="Open Sans"/>
              <a:ea typeface="Open Sans"/>
              <a:cs typeface="Open Sans"/>
              <a:sym typeface="Open Sans"/>
            </a:endParaRPr>
          </a:p>
        </p:txBody>
      </p:sp>
      <p:sp>
        <p:nvSpPr>
          <p:cNvPr id="768" name="Google Shape;768;p104"/>
          <p:cNvSpPr txBox="1"/>
          <p:nvPr/>
        </p:nvSpPr>
        <p:spPr>
          <a:xfrm>
            <a:off x="161550" y="2165475"/>
            <a:ext cx="3826200" cy="43776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Open Visual Studio Code</a:t>
            </a:r>
            <a:endParaRPr sz="2000">
              <a:solidFill>
                <a:schemeClr val="dk1"/>
              </a:solidFill>
              <a:latin typeface="Open Sans"/>
              <a:ea typeface="Open Sans"/>
              <a:cs typeface="Open Sans"/>
              <a:sym typeface="Open Sans"/>
            </a:endParaRPr>
          </a:p>
          <a:p>
            <a:pPr indent="-355600" lvl="0" marL="457200" rtl="0" algn="l">
              <a:lnSpc>
                <a:spcPct val="115000"/>
              </a:lnSpc>
              <a:spcBef>
                <a:spcPts val="100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Select </a:t>
            </a:r>
            <a:r>
              <a:rPr b="1" lang="en" sz="2000">
                <a:solidFill>
                  <a:srgbClr val="5EA5E5"/>
                </a:solidFill>
                <a:latin typeface="Open Sans"/>
                <a:ea typeface="Open Sans"/>
                <a:cs typeface="Open Sans"/>
                <a:sym typeface="Open Sans"/>
              </a:rPr>
              <a:t>Terminal -&gt; New Terminal</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355600" lvl="0" marL="457200" rtl="0" algn="l">
              <a:lnSpc>
                <a:spcPct val="115000"/>
              </a:lnSpc>
              <a:spcBef>
                <a:spcPts val="1000"/>
              </a:spcBef>
              <a:spcAft>
                <a:spcPts val="1000"/>
              </a:spcAft>
              <a:buClr>
                <a:schemeClr val="dk1"/>
              </a:buClr>
              <a:buSzPts val="2000"/>
              <a:buFont typeface="Open Sans"/>
              <a:buAutoNum type="arabicPeriod"/>
            </a:pPr>
            <a:r>
              <a:rPr lang="en" sz="2000">
                <a:solidFill>
                  <a:schemeClr val="dk1"/>
                </a:solidFill>
                <a:latin typeface="Open Sans"/>
                <a:ea typeface="Open Sans"/>
                <a:cs typeface="Open Sans"/>
                <a:sym typeface="Open Sans"/>
              </a:rPr>
              <a:t>Type </a:t>
            </a:r>
            <a:r>
              <a:rPr lang="en" sz="2000">
                <a:solidFill>
                  <a:schemeClr val="dk1"/>
                </a:solidFill>
                <a:latin typeface="Courier New"/>
                <a:ea typeface="Courier New"/>
                <a:cs typeface="Courier New"/>
                <a:sym typeface="Courier New"/>
              </a:rPr>
              <a:t>node --version</a:t>
            </a:r>
            <a:r>
              <a:rPr lang="en" sz="2000">
                <a:solidFill>
                  <a:schemeClr val="dk1"/>
                </a:solidFill>
                <a:latin typeface="Open Sans"/>
                <a:ea typeface="Open Sans"/>
                <a:cs typeface="Open Sans"/>
                <a:sym typeface="Open Sans"/>
              </a:rPr>
              <a:t> in your terminal. </a:t>
            </a:r>
            <a:br>
              <a:rPr lang="en" sz="2000">
                <a:solidFill>
                  <a:schemeClr val="dk1"/>
                </a:solidFill>
                <a:latin typeface="Open Sans"/>
                <a:ea typeface="Open Sans"/>
                <a:cs typeface="Open Sans"/>
                <a:sym typeface="Open Sans"/>
              </a:rPr>
            </a:br>
            <a:br>
              <a:rPr lang="en" sz="2000">
                <a:solidFill>
                  <a:schemeClr val="dk1"/>
                </a:solidFill>
                <a:latin typeface="Open Sans"/>
                <a:ea typeface="Open Sans"/>
                <a:cs typeface="Open Sans"/>
                <a:sym typeface="Open Sans"/>
              </a:rPr>
            </a:br>
            <a:r>
              <a:rPr b="1" lang="en" sz="2000">
                <a:solidFill>
                  <a:schemeClr val="dk1"/>
                </a:solidFill>
                <a:latin typeface="Open Sans"/>
                <a:ea typeface="Open Sans"/>
                <a:cs typeface="Open Sans"/>
                <a:sym typeface="Open Sans"/>
              </a:rPr>
              <a:t>Note: </a:t>
            </a:r>
            <a:r>
              <a:rPr lang="en" sz="2000">
                <a:solidFill>
                  <a:schemeClr val="dk1"/>
                </a:solidFill>
                <a:latin typeface="Open Sans"/>
                <a:ea typeface="Open Sans"/>
                <a:cs typeface="Open Sans"/>
                <a:sym typeface="Open Sans"/>
              </a:rPr>
              <a:t>You </a:t>
            </a:r>
            <a:r>
              <a:rPr b="1" lang="en" sz="2000">
                <a:solidFill>
                  <a:schemeClr val="dk1"/>
                </a:solidFill>
                <a:latin typeface="Open Sans"/>
                <a:ea typeface="Open Sans"/>
                <a:cs typeface="Open Sans"/>
                <a:sym typeface="Open Sans"/>
              </a:rPr>
              <a:t>MUST</a:t>
            </a:r>
            <a:r>
              <a:rPr lang="en" sz="2000">
                <a:solidFill>
                  <a:schemeClr val="dk1"/>
                </a:solidFill>
                <a:latin typeface="Open Sans"/>
                <a:ea typeface="Open Sans"/>
                <a:cs typeface="Open Sans"/>
                <a:sym typeface="Open Sans"/>
              </a:rPr>
              <a:t> be running an 8.x version of Node. If you are running any other major release, the app won't work!  </a:t>
            </a:r>
            <a:endParaRPr sz="2000">
              <a:solidFill>
                <a:schemeClr val="dk1"/>
              </a:solidFill>
              <a:latin typeface="Open Sans"/>
              <a:ea typeface="Open Sans"/>
              <a:cs typeface="Open Sans"/>
              <a:sym typeface="Open Sans"/>
            </a:endParaRPr>
          </a:p>
        </p:txBody>
      </p:sp>
      <p:sp>
        <p:nvSpPr>
          <p:cNvPr id="769" name="Google Shape;769;p104"/>
          <p:cNvSpPr txBox="1"/>
          <p:nvPr/>
        </p:nvSpPr>
        <p:spPr>
          <a:xfrm>
            <a:off x="3528150" y="1404075"/>
            <a:ext cx="2087700" cy="60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pic>
        <p:nvPicPr>
          <p:cNvPr id="770" name="Google Shape;770;p104"/>
          <p:cNvPicPr preferRelativeResize="0"/>
          <p:nvPr/>
        </p:nvPicPr>
        <p:blipFill>
          <a:blip r:embed="rId3">
            <a:alphaModFix/>
          </a:blip>
          <a:stretch>
            <a:fillRect/>
          </a:stretch>
        </p:blipFill>
        <p:spPr>
          <a:xfrm>
            <a:off x="4182300" y="2165475"/>
            <a:ext cx="4809300" cy="2303045"/>
          </a:xfrm>
          <a:prstGeom prst="rect">
            <a:avLst/>
          </a:prstGeom>
          <a:noFill/>
          <a:ln>
            <a:noFill/>
          </a:ln>
        </p:spPr>
      </p:pic>
      <p:pic>
        <p:nvPicPr>
          <p:cNvPr id="771" name="Google Shape;771;p104"/>
          <p:cNvPicPr preferRelativeResize="0"/>
          <p:nvPr/>
        </p:nvPicPr>
        <p:blipFill>
          <a:blip r:embed="rId4">
            <a:alphaModFix/>
          </a:blip>
          <a:stretch>
            <a:fillRect/>
          </a:stretch>
        </p:blipFill>
        <p:spPr>
          <a:xfrm>
            <a:off x="4182300" y="4620920"/>
            <a:ext cx="4809299" cy="179271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105"/>
          <p:cNvSpPr txBox="1"/>
          <p:nvPr/>
        </p:nvSpPr>
        <p:spPr>
          <a:xfrm>
            <a:off x="445350" y="1393675"/>
            <a:ext cx="8253300" cy="725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If you are having difficulty installing/using Node version 8.x, follow the steps below. </a:t>
            </a:r>
            <a:endParaRPr sz="1800">
              <a:latin typeface="Open Sans"/>
              <a:ea typeface="Open Sans"/>
              <a:cs typeface="Open Sans"/>
              <a:sym typeface="Open Sans"/>
            </a:endParaRPr>
          </a:p>
          <a:p>
            <a:pPr indent="0" lvl="0" marL="0" rtl="0" algn="ctr">
              <a:lnSpc>
                <a:spcPct val="115000"/>
              </a:lnSpc>
              <a:spcBef>
                <a:spcPts val="0"/>
              </a:spcBef>
              <a:spcAft>
                <a:spcPts val="0"/>
              </a:spcAft>
              <a:buNone/>
            </a:pPr>
            <a:r>
              <a:t/>
            </a:r>
            <a:endParaRPr sz="2200">
              <a:latin typeface="Open Sans"/>
              <a:ea typeface="Open Sans"/>
              <a:cs typeface="Open Sans"/>
              <a:sym typeface="Open Sans"/>
            </a:endParaRPr>
          </a:p>
          <a:p>
            <a:pPr indent="0" lvl="0" marL="0" rtl="0" algn="ctr">
              <a:lnSpc>
                <a:spcPct val="115000"/>
              </a:lnSpc>
              <a:spcBef>
                <a:spcPts val="0"/>
              </a:spcBef>
              <a:spcAft>
                <a:spcPts val="0"/>
              </a:spcAft>
              <a:buNone/>
            </a:pPr>
            <a:r>
              <a:t/>
            </a:r>
            <a:endParaRPr sz="2200">
              <a:latin typeface="Open Sans"/>
              <a:ea typeface="Open Sans"/>
              <a:cs typeface="Open Sans"/>
              <a:sym typeface="Open Sans"/>
            </a:endParaRPr>
          </a:p>
          <a:p>
            <a:pPr indent="0" lvl="0" marL="0" rtl="0" algn="ctr">
              <a:lnSpc>
                <a:spcPct val="115000"/>
              </a:lnSpc>
              <a:spcBef>
                <a:spcPts val="1000"/>
              </a:spcBef>
              <a:spcAft>
                <a:spcPts val="1000"/>
              </a:spcAft>
              <a:buNone/>
            </a:pPr>
            <a:r>
              <a:t/>
            </a:r>
            <a:endParaRPr sz="2200">
              <a:latin typeface="Open Sans"/>
              <a:ea typeface="Open Sans"/>
              <a:cs typeface="Open Sans"/>
              <a:sym typeface="Open Sans"/>
            </a:endParaRPr>
          </a:p>
        </p:txBody>
      </p:sp>
      <p:sp>
        <p:nvSpPr>
          <p:cNvPr id="777" name="Google Shape;777;p10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Node</a:t>
            </a:r>
            <a:r>
              <a:rPr b="1" lang="en" sz="3000">
                <a:latin typeface="Open Sans"/>
                <a:ea typeface="Open Sans"/>
                <a:cs typeface="Open Sans"/>
                <a:sym typeface="Open Sans"/>
              </a:rPr>
              <a:t> Version Manager: Optional</a:t>
            </a:r>
            <a:endParaRPr b="1" sz="3000">
              <a:solidFill>
                <a:srgbClr val="000000"/>
              </a:solidFill>
              <a:latin typeface="Open Sans"/>
              <a:ea typeface="Open Sans"/>
              <a:cs typeface="Open Sans"/>
              <a:sym typeface="Open Sans"/>
            </a:endParaRPr>
          </a:p>
        </p:txBody>
      </p:sp>
      <p:sp>
        <p:nvSpPr>
          <p:cNvPr id="778" name="Google Shape;778;p105"/>
          <p:cNvSpPr txBox="1"/>
          <p:nvPr/>
        </p:nvSpPr>
        <p:spPr>
          <a:xfrm>
            <a:off x="187200" y="2728375"/>
            <a:ext cx="8769600" cy="39474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Install Node Version Manager (nvm). You can find it at </a:t>
            </a:r>
            <a:r>
              <a:rPr lang="en" sz="2000" u="sng">
                <a:solidFill>
                  <a:schemeClr val="hlink"/>
                </a:solidFill>
                <a:latin typeface="Open Sans"/>
                <a:ea typeface="Open Sans"/>
                <a:cs typeface="Open Sans"/>
                <a:sym typeface="Open Sans"/>
                <a:hlinkClick r:id="rId3"/>
              </a:rPr>
              <a:t>https://github.com/creationix/nvm</a:t>
            </a:r>
            <a:r>
              <a:rPr lang="en" sz="2000">
                <a:solidFill>
                  <a:schemeClr val="dk1"/>
                </a:solidFill>
                <a:latin typeface="Open Sans"/>
                <a:ea typeface="Open Sans"/>
                <a:cs typeface="Open Sans"/>
                <a:sym typeface="Open Sans"/>
              </a:rPr>
              <a:t> for Mac or </a:t>
            </a:r>
            <a:r>
              <a:rPr lang="en" sz="2000" u="sng">
                <a:solidFill>
                  <a:schemeClr val="hlink"/>
                </a:solidFill>
                <a:latin typeface="Open Sans"/>
                <a:ea typeface="Open Sans"/>
                <a:cs typeface="Open Sans"/>
                <a:sym typeface="Open Sans"/>
                <a:hlinkClick r:id="rId4"/>
              </a:rPr>
              <a:t>https://github.com/coreybutler/nvm-windows</a:t>
            </a:r>
            <a:r>
              <a:rPr lang="en" sz="2000">
                <a:solidFill>
                  <a:schemeClr val="dk1"/>
                </a:solidFill>
                <a:latin typeface="Open Sans"/>
                <a:ea typeface="Open Sans"/>
                <a:cs typeface="Open Sans"/>
                <a:sym typeface="Open Sans"/>
              </a:rPr>
              <a:t> for Windows. </a:t>
            </a:r>
            <a:endParaRPr sz="2000">
              <a:solidFill>
                <a:schemeClr val="dk1"/>
              </a:solidFill>
              <a:latin typeface="Open Sans"/>
              <a:ea typeface="Open Sans"/>
              <a:cs typeface="Open Sans"/>
              <a:sym typeface="Open Sans"/>
            </a:endParaRPr>
          </a:p>
          <a:p>
            <a:pPr indent="-355600" lvl="0" marL="457200" rtl="0" algn="l">
              <a:lnSpc>
                <a:spcPct val="115000"/>
              </a:lnSpc>
              <a:spcBef>
                <a:spcPts val="100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Follow the installation instructions for your operating system. </a:t>
            </a:r>
            <a:endParaRPr sz="2000">
              <a:solidFill>
                <a:schemeClr val="dk1"/>
              </a:solidFill>
              <a:latin typeface="Open Sans"/>
              <a:ea typeface="Open Sans"/>
              <a:cs typeface="Open Sans"/>
              <a:sym typeface="Open Sans"/>
            </a:endParaRPr>
          </a:p>
          <a:p>
            <a:pPr indent="-355600" lvl="0" marL="457200" rtl="0" algn="l">
              <a:lnSpc>
                <a:spcPct val="115000"/>
              </a:lnSpc>
              <a:spcBef>
                <a:spcPts val="100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In the terminal in Visual Studio Code, enter </a:t>
            </a:r>
            <a:r>
              <a:rPr lang="en" sz="2000">
                <a:solidFill>
                  <a:schemeClr val="dk1"/>
                </a:solidFill>
                <a:latin typeface="Consolas"/>
                <a:ea typeface="Consolas"/>
                <a:cs typeface="Consolas"/>
                <a:sym typeface="Consolas"/>
              </a:rPr>
              <a:t>nvm install 8.11</a:t>
            </a:r>
            <a:r>
              <a:rPr lang="en" sz="2000">
                <a:solidFill>
                  <a:schemeClr val="dk1"/>
                </a:solidFill>
                <a:latin typeface="Open Sans"/>
                <a:ea typeface="Open Sans"/>
                <a:cs typeface="Open Sans"/>
                <a:sym typeface="Open Sans"/>
              </a:rPr>
              <a:t>. This installs the correct version of node. </a:t>
            </a:r>
            <a:endParaRPr sz="2000">
              <a:solidFill>
                <a:schemeClr val="dk1"/>
              </a:solidFill>
              <a:latin typeface="Open Sans"/>
              <a:ea typeface="Open Sans"/>
              <a:cs typeface="Open Sans"/>
              <a:sym typeface="Open Sans"/>
            </a:endParaRPr>
          </a:p>
          <a:p>
            <a:pPr indent="-355600" lvl="0" marL="457200" rtl="0" algn="l">
              <a:lnSpc>
                <a:spcPct val="115000"/>
              </a:lnSpc>
              <a:spcBef>
                <a:spcPts val="1000"/>
              </a:spcBef>
              <a:spcAft>
                <a:spcPts val="1000"/>
              </a:spcAft>
              <a:buClr>
                <a:schemeClr val="dk1"/>
              </a:buClr>
              <a:buSzPts val="2000"/>
              <a:buFont typeface="Open Sans"/>
              <a:buAutoNum type="arabicPeriod"/>
            </a:pPr>
            <a:r>
              <a:rPr lang="en" sz="2000">
                <a:solidFill>
                  <a:schemeClr val="dk1"/>
                </a:solidFill>
                <a:latin typeface="Open Sans"/>
                <a:ea typeface="Open Sans"/>
                <a:cs typeface="Open Sans"/>
                <a:sym typeface="Open Sans"/>
              </a:rPr>
              <a:t>Then, enter </a:t>
            </a:r>
            <a:r>
              <a:rPr lang="en" sz="2000">
                <a:solidFill>
                  <a:schemeClr val="dk1"/>
                </a:solidFill>
                <a:latin typeface="Consolas"/>
                <a:ea typeface="Consolas"/>
                <a:cs typeface="Consolas"/>
                <a:sym typeface="Consolas"/>
              </a:rPr>
              <a:t>nvm use 8.11</a:t>
            </a:r>
            <a:r>
              <a:rPr lang="en" sz="2000">
                <a:solidFill>
                  <a:schemeClr val="dk1"/>
                </a:solidFill>
                <a:latin typeface="Open Sans"/>
                <a:ea typeface="Open Sans"/>
                <a:cs typeface="Open Sans"/>
                <a:sym typeface="Open Sans"/>
              </a:rPr>
              <a:t>. This tells your computer which version of node to use.  This will solve this problem! </a:t>
            </a:r>
            <a:endParaRPr sz="2000">
              <a:solidFill>
                <a:schemeClr val="dk1"/>
              </a:solidFill>
              <a:latin typeface="Open Sans"/>
              <a:ea typeface="Open Sans"/>
              <a:cs typeface="Open Sans"/>
              <a:sym typeface="Open Sans"/>
            </a:endParaRPr>
          </a:p>
        </p:txBody>
      </p:sp>
      <p:sp>
        <p:nvSpPr>
          <p:cNvPr id="779" name="Google Shape;779;p105"/>
          <p:cNvSpPr txBox="1"/>
          <p:nvPr/>
        </p:nvSpPr>
        <p:spPr>
          <a:xfrm>
            <a:off x="3528150" y="2119375"/>
            <a:ext cx="2087700" cy="60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10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Hello, Express!</a:t>
            </a:r>
            <a:endParaRPr b="1" sz="3000">
              <a:solidFill>
                <a:srgbClr val="000000"/>
              </a:solidFill>
              <a:latin typeface="Open Sans"/>
              <a:ea typeface="Open Sans"/>
              <a:cs typeface="Open Sans"/>
              <a:sym typeface="Open Sans"/>
            </a:endParaRPr>
          </a:p>
        </p:txBody>
      </p:sp>
      <p:pic>
        <p:nvPicPr>
          <p:cNvPr id="785" name="Google Shape;785;p106"/>
          <p:cNvPicPr preferRelativeResize="0"/>
          <p:nvPr/>
        </p:nvPicPr>
        <p:blipFill>
          <a:blip r:embed="rId3">
            <a:alphaModFix/>
          </a:blip>
          <a:stretch>
            <a:fillRect/>
          </a:stretch>
        </p:blipFill>
        <p:spPr>
          <a:xfrm>
            <a:off x="2357438" y="1554950"/>
            <a:ext cx="4429125" cy="1343025"/>
          </a:xfrm>
          <a:prstGeom prst="rect">
            <a:avLst/>
          </a:prstGeom>
          <a:noFill/>
          <a:ln>
            <a:noFill/>
          </a:ln>
        </p:spPr>
      </p:pic>
      <p:sp>
        <p:nvSpPr>
          <p:cNvPr id="786" name="Google Shape;786;p106"/>
          <p:cNvSpPr txBox="1"/>
          <p:nvPr/>
        </p:nvSpPr>
        <p:spPr>
          <a:xfrm>
            <a:off x="716388" y="3208450"/>
            <a:ext cx="7711200" cy="274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Express is a very simple web framework for Node.js.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2 lines of code allow you to use Express in any JavaScript app!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Express makes it easy to handle app↔server communication via HTTP, such as </a:t>
            </a:r>
            <a:r>
              <a:rPr b="1" lang="en" sz="1800">
                <a:latin typeface="Consolas"/>
                <a:ea typeface="Consolas"/>
                <a:cs typeface="Consolas"/>
                <a:sym typeface="Consolas"/>
              </a:rPr>
              <a:t>get</a:t>
            </a:r>
            <a:r>
              <a:rPr lang="en" sz="1800">
                <a:latin typeface="Open Sans"/>
                <a:ea typeface="Open Sans"/>
                <a:cs typeface="Open Sans"/>
                <a:sym typeface="Open Sans"/>
              </a:rPr>
              <a:t> and </a:t>
            </a:r>
            <a:r>
              <a:rPr b="1" lang="en" sz="1800">
                <a:latin typeface="Consolas"/>
                <a:ea typeface="Consolas"/>
                <a:cs typeface="Consolas"/>
                <a:sym typeface="Consolas"/>
              </a:rPr>
              <a:t>post</a:t>
            </a:r>
            <a:r>
              <a:rPr lang="en" sz="1800">
                <a:latin typeface="Open Sans"/>
                <a:ea typeface="Open Sans"/>
                <a:cs typeface="Open Sans"/>
                <a:sym typeface="Open Sans"/>
              </a:rPr>
              <a:t> </a:t>
            </a:r>
            <a:r>
              <a:rPr lang="en" sz="1800">
                <a:latin typeface="Open Sans"/>
                <a:ea typeface="Open Sans"/>
                <a:cs typeface="Open Sans"/>
                <a:sym typeface="Open Sans"/>
              </a:rPr>
              <a:t>requests.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We won't install Express just yet; more on that later. </a:t>
            </a:r>
            <a:endParaRPr sz="1800">
              <a:latin typeface="Open Sans"/>
              <a:ea typeface="Open Sans"/>
              <a:cs typeface="Open Sans"/>
              <a:sym typeface="Open Sans"/>
            </a:endParaRPr>
          </a:p>
          <a:p>
            <a:pPr indent="0" lvl="0" marL="0" rtl="0" algn="l">
              <a:lnSpc>
                <a:spcPct val="115000"/>
              </a:lnSpc>
              <a:spcBef>
                <a:spcPts val="1000"/>
              </a:spcBef>
              <a:spcAft>
                <a:spcPts val="1000"/>
              </a:spcAft>
              <a:buNone/>
            </a:pPr>
            <a:r>
              <a:t/>
            </a:r>
            <a:endParaRPr sz="2200">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Google Shape;791;p10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Hello, World!</a:t>
            </a:r>
            <a:endParaRPr b="1" sz="3000">
              <a:solidFill>
                <a:srgbClr val="000000"/>
              </a:solidFill>
              <a:latin typeface="Open Sans"/>
              <a:ea typeface="Open Sans"/>
              <a:cs typeface="Open Sans"/>
              <a:sym typeface="Open Sans"/>
            </a:endParaRPr>
          </a:p>
        </p:txBody>
      </p:sp>
      <p:sp>
        <p:nvSpPr>
          <p:cNvPr id="792" name="Google Shape;792;p107"/>
          <p:cNvSpPr txBox="1"/>
          <p:nvPr/>
        </p:nvSpPr>
        <p:spPr>
          <a:xfrm>
            <a:off x="445350" y="1508600"/>
            <a:ext cx="8253300" cy="101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Now that you have a basic understanding of Node and Express, let's develop the simplest app we can to get some experience. </a:t>
            </a:r>
            <a:endParaRPr sz="1800">
              <a:latin typeface="Open Sans"/>
              <a:ea typeface="Open Sans"/>
              <a:cs typeface="Open Sans"/>
              <a:sym typeface="Open Sans"/>
            </a:endParaRPr>
          </a:p>
          <a:p>
            <a:pPr indent="0" lvl="0" marL="0" rtl="0" algn="ctr">
              <a:lnSpc>
                <a:spcPct val="115000"/>
              </a:lnSpc>
              <a:spcBef>
                <a:spcPts val="0"/>
              </a:spcBef>
              <a:spcAft>
                <a:spcPts val="0"/>
              </a:spcAft>
              <a:buNone/>
            </a:pPr>
            <a:r>
              <a:t/>
            </a:r>
            <a:endParaRPr sz="2200">
              <a:latin typeface="Open Sans"/>
              <a:ea typeface="Open Sans"/>
              <a:cs typeface="Open Sans"/>
              <a:sym typeface="Open Sans"/>
            </a:endParaRPr>
          </a:p>
          <a:p>
            <a:pPr indent="0" lvl="0" marL="0" rtl="0" algn="ctr">
              <a:lnSpc>
                <a:spcPct val="115000"/>
              </a:lnSpc>
              <a:spcBef>
                <a:spcPts val="0"/>
              </a:spcBef>
              <a:spcAft>
                <a:spcPts val="0"/>
              </a:spcAft>
              <a:buNone/>
            </a:pPr>
            <a:r>
              <a:t/>
            </a:r>
            <a:endParaRPr sz="2200">
              <a:latin typeface="Open Sans"/>
              <a:ea typeface="Open Sans"/>
              <a:cs typeface="Open Sans"/>
              <a:sym typeface="Open Sans"/>
            </a:endParaRPr>
          </a:p>
          <a:p>
            <a:pPr indent="0" lvl="0" marL="0" rtl="0" algn="ctr">
              <a:lnSpc>
                <a:spcPct val="115000"/>
              </a:lnSpc>
              <a:spcBef>
                <a:spcPts val="1000"/>
              </a:spcBef>
              <a:spcAft>
                <a:spcPts val="1000"/>
              </a:spcAft>
              <a:buNone/>
            </a:pPr>
            <a:r>
              <a:t/>
            </a:r>
            <a:endParaRPr sz="2200">
              <a:latin typeface="Open Sans"/>
              <a:ea typeface="Open Sans"/>
              <a:cs typeface="Open Sans"/>
              <a:sym typeface="Open Sans"/>
            </a:endParaRPr>
          </a:p>
        </p:txBody>
      </p:sp>
      <p:sp>
        <p:nvSpPr>
          <p:cNvPr id="793" name="Google Shape;793;p107"/>
          <p:cNvSpPr txBox="1"/>
          <p:nvPr/>
        </p:nvSpPr>
        <p:spPr>
          <a:xfrm>
            <a:off x="418350" y="2726950"/>
            <a:ext cx="4396500" cy="36171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Return to Visual Studio Code.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Click </a:t>
            </a:r>
            <a:r>
              <a:rPr b="1" lang="en" sz="1800">
                <a:solidFill>
                  <a:srgbClr val="5EA5E5"/>
                </a:solidFill>
                <a:latin typeface="Open Sans"/>
                <a:ea typeface="Open Sans"/>
                <a:cs typeface="Open Sans"/>
                <a:sym typeface="Open Sans"/>
              </a:rPr>
              <a:t>File</a:t>
            </a:r>
            <a:r>
              <a:rPr lang="en" sz="1800">
                <a:latin typeface="Open Sans"/>
                <a:ea typeface="Open Sans"/>
                <a:cs typeface="Open Sans"/>
                <a:sym typeface="Open Sans"/>
              </a:rPr>
              <a:t> -&gt; </a:t>
            </a:r>
            <a:r>
              <a:rPr b="1" lang="en" sz="1800">
                <a:solidFill>
                  <a:srgbClr val="5EA5E5"/>
                </a:solidFill>
                <a:latin typeface="Open Sans"/>
                <a:ea typeface="Open Sans"/>
                <a:cs typeface="Open Sans"/>
                <a:sym typeface="Open Sans"/>
              </a:rPr>
              <a:t>New File</a:t>
            </a:r>
            <a:r>
              <a:rPr lang="en" sz="1800">
                <a:latin typeface="Open Sans"/>
                <a:ea typeface="Open Sans"/>
                <a:cs typeface="Open Sans"/>
                <a:sym typeface="Open Sans"/>
              </a:rPr>
              <a:t>.</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Save your file as </a:t>
            </a:r>
            <a:r>
              <a:rPr b="1" lang="en" sz="1800">
                <a:latin typeface="Consolas"/>
                <a:ea typeface="Consolas"/>
                <a:cs typeface="Consolas"/>
                <a:sym typeface="Consolas"/>
              </a:rPr>
              <a:t>app.js</a:t>
            </a:r>
            <a:r>
              <a:rPr lang="en" sz="1800">
                <a:latin typeface="Open Sans"/>
                <a:ea typeface="Open Sans"/>
                <a:cs typeface="Open Sans"/>
                <a:sym typeface="Open Sans"/>
              </a:rPr>
              <a:t>.</a:t>
            </a:r>
            <a:endParaRPr sz="1800">
              <a:latin typeface="Open Sans"/>
              <a:ea typeface="Open Sans"/>
              <a:cs typeface="Open Sans"/>
              <a:sym typeface="Open Sans"/>
            </a:endParaRPr>
          </a:p>
        </p:txBody>
      </p:sp>
      <p:pic>
        <p:nvPicPr>
          <p:cNvPr id="794" name="Google Shape;794;p107"/>
          <p:cNvPicPr preferRelativeResize="0"/>
          <p:nvPr/>
        </p:nvPicPr>
        <p:blipFill>
          <a:blip r:embed="rId3">
            <a:alphaModFix/>
          </a:blip>
          <a:stretch>
            <a:fillRect/>
          </a:stretch>
        </p:blipFill>
        <p:spPr>
          <a:xfrm>
            <a:off x="4426350" y="2924769"/>
            <a:ext cx="4281150" cy="3006663"/>
          </a:xfrm>
          <a:prstGeom prst="rect">
            <a:avLst/>
          </a:prstGeom>
          <a:noFill/>
          <a:ln cap="flat" cmpd="sng" w="19050">
            <a:solidFill>
              <a:srgbClr val="000000"/>
            </a:solidFill>
            <a:prstDash val="solid"/>
            <a:round/>
            <a:headEnd len="sm" w="sm" type="none"/>
            <a:tailEnd len="sm" w="sm" type="none"/>
          </a:ln>
        </p:spPr>
      </p:pic>
      <p:sp>
        <p:nvSpPr>
          <p:cNvPr id="795" name="Google Shape;795;p107"/>
          <p:cNvSpPr txBox="1"/>
          <p:nvPr/>
        </p:nvSpPr>
        <p:spPr>
          <a:xfrm>
            <a:off x="1160225" y="2811425"/>
            <a:ext cx="2087700" cy="60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10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Hello, World!</a:t>
            </a:r>
            <a:endParaRPr b="1" sz="3000">
              <a:solidFill>
                <a:srgbClr val="000000"/>
              </a:solidFill>
              <a:latin typeface="Open Sans"/>
              <a:ea typeface="Open Sans"/>
              <a:cs typeface="Open Sans"/>
              <a:sym typeface="Open Sans"/>
            </a:endParaRPr>
          </a:p>
        </p:txBody>
      </p:sp>
      <p:sp>
        <p:nvSpPr>
          <p:cNvPr id="801" name="Google Shape;801;p108"/>
          <p:cNvSpPr txBox="1"/>
          <p:nvPr/>
        </p:nvSpPr>
        <p:spPr>
          <a:xfrm>
            <a:off x="161550" y="1794600"/>
            <a:ext cx="8820900" cy="708900"/>
          </a:xfrm>
          <a:prstGeom prst="rect">
            <a:avLst/>
          </a:prstGeom>
          <a:noFill/>
          <a:ln>
            <a:noFill/>
          </a:ln>
        </p:spPr>
        <p:txBody>
          <a:bodyPr anchorCtr="0" anchor="ctr" bIns="91425" lIns="91425" spcFirstLastPara="1" rIns="91425" wrap="square" tIns="91425">
            <a:noAutofit/>
          </a:bodyPr>
          <a:lstStyle/>
          <a:p>
            <a:pPr indent="-342900" lvl="0" marL="457200" rtl="0" algn="ctr">
              <a:lnSpc>
                <a:spcPct val="100000"/>
              </a:lnSpc>
              <a:spcBef>
                <a:spcPts val="0"/>
              </a:spcBef>
              <a:spcAft>
                <a:spcPts val="0"/>
              </a:spcAft>
              <a:buSzPts val="1800"/>
              <a:buFont typeface="Open Sans"/>
              <a:buAutoNum type="arabicPeriod" startAt="4"/>
            </a:pPr>
            <a:r>
              <a:rPr lang="en" sz="1800">
                <a:latin typeface="Open Sans"/>
                <a:ea typeface="Open Sans"/>
                <a:cs typeface="Open Sans"/>
                <a:sym typeface="Open Sans"/>
              </a:rPr>
              <a:t>Add the following code to the file: </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802" name="Google Shape;802;p108"/>
          <p:cNvSpPr txBox="1"/>
          <p:nvPr/>
        </p:nvSpPr>
        <p:spPr>
          <a:xfrm>
            <a:off x="1590450" y="4347750"/>
            <a:ext cx="5963100" cy="24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does this code mean? </a:t>
            </a:r>
            <a:endParaRPr b="1" sz="2200">
              <a:solidFill>
                <a:srgbClr val="5EA5E5"/>
              </a:solidFill>
              <a:latin typeface="Open Sans"/>
              <a:ea typeface="Open Sans"/>
              <a:cs typeface="Open Sans"/>
              <a:sym typeface="Open Sans"/>
            </a:endParaRPr>
          </a:p>
          <a:p>
            <a:pPr indent="-342900" lvl="0" marL="457200" rtl="0" algn="l">
              <a:lnSpc>
                <a:spcPct val="115000"/>
              </a:lnSpc>
              <a:spcBef>
                <a:spcPts val="1000"/>
              </a:spcBef>
              <a:spcAft>
                <a:spcPts val="0"/>
              </a:spcAft>
              <a:buClr>
                <a:srgbClr val="000000"/>
              </a:buClr>
              <a:buSzPts val="1800"/>
              <a:buFont typeface="Open Sans"/>
              <a:buChar char="●"/>
            </a:pPr>
            <a:r>
              <a:rPr b="1" lang="en" sz="1800">
                <a:latin typeface="Open Sans"/>
                <a:ea typeface="Open Sans"/>
                <a:cs typeface="Open Sans"/>
                <a:sym typeface="Open Sans"/>
              </a:rPr>
              <a:t>Line 1:</a:t>
            </a:r>
            <a:r>
              <a:rPr lang="en" sz="1800">
                <a:latin typeface="Open Sans"/>
                <a:ea typeface="Open Sans"/>
                <a:cs typeface="Open Sans"/>
                <a:sym typeface="Open Sans"/>
              </a:rPr>
              <a:t> Allows our file to use the Express package</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b="1" lang="en" sz="1800">
                <a:latin typeface="Open Sans"/>
                <a:ea typeface="Open Sans"/>
                <a:cs typeface="Open Sans"/>
                <a:sym typeface="Open Sans"/>
              </a:rPr>
              <a:t>Line 2:</a:t>
            </a:r>
            <a:r>
              <a:rPr lang="en" sz="1800">
                <a:latin typeface="Open Sans"/>
                <a:ea typeface="Open Sans"/>
                <a:cs typeface="Open Sans"/>
                <a:sym typeface="Open Sans"/>
              </a:rPr>
              <a:t> Creates a new express app</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b="1" lang="en" sz="1800">
                <a:latin typeface="Open Sans"/>
                <a:ea typeface="Open Sans"/>
                <a:cs typeface="Open Sans"/>
                <a:sym typeface="Open Sans"/>
              </a:rPr>
              <a:t>Line 3:</a:t>
            </a:r>
            <a:r>
              <a:rPr lang="en" sz="1800">
                <a:latin typeface="Open Sans"/>
                <a:ea typeface="Open Sans"/>
                <a:cs typeface="Open Sans"/>
                <a:sym typeface="Open Sans"/>
              </a:rPr>
              <a:t> Saves </a:t>
            </a:r>
            <a:r>
              <a:rPr lang="en" sz="1800">
                <a:latin typeface="Courier New"/>
                <a:ea typeface="Courier New"/>
                <a:cs typeface="Courier New"/>
                <a:sym typeface="Courier New"/>
              </a:rPr>
              <a:t>3000</a:t>
            </a:r>
            <a:r>
              <a:rPr lang="en" sz="1800">
                <a:latin typeface="Open Sans"/>
                <a:ea typeface="Open Sans"/>
                <a:cs typeface="Open Sans"/>
                <a:sym typeface="Open Sans"/>
              </a:rPr>
              <a:t> as the local port on which we'll later run the app </a:t>
            </a:r>
            <a:endParaRPr sz="1800">
              <a:latin typeface="Open Sans"/>
              <a:ea typeface="Open Sans"/>
              <a:cs typeface="Open Sans"/>
              <a:sym typeface="Open Sans"/>
            </a:endParaRPr>
          </a:p>
          <a:p>
            <a:pPr indent="0" lvl="0" marL="457200" rtl="0" algn="l">
              <a:lnSpc>
                <a:spcPct val="115000"/>
              </a:lnSpc>
              <a:spcBef>
                <a:spcPts val="1000"/>
              </a:spcBef>
              <a:spcAft>
                <a:spcPts val="1000"/>
              </a:spcAft>
              <a:buNone/>
            </a:pPr>
            <a:r>
              <a:t/>
            </a:r>
            <a:endParaRPr sz="1800">
              <a:solidFill>
                <a:srgbClr val="000000"/>
              </a:solidFill>
              <a:latin typeface="Open Sans"/>
              <a:ea typeface="Open Sans"/>
              <a:cs typeface="Open Sans"/>
              <a:sym typeface="Open Sans"/>
            </a:endParaRPr>
          </a:p>
        </p:txBody>
      </p:sp>
      <p:pic>
        <p:nvPicPr>
          <p:cNvPr id="803" name="Google Shape;803;p108"/>
          <p:cNvPicPr preferRelativeResize="0"/>
          <p:nvPr/>
        </p:nvPicPr>
        <p:blipFill>
          <a:blip r:embed="rId3">
            <a:alphaModFix/>
          </a:blip>
          <a:stretch>
            <a:fillRect/>
          </a:stretch>
        </p:blipFill>
        <p:spPr>
          <a:xfrm>
            <a:off x="1864413" y="2773573"/>
            <a:ext cx="5415175" cy="1574175"/>
          </a:xfrm>
          <a:prstGeom prst="rect">
            <a:avLst/>
          </a:prstGeom>
          <a:noFill/>
          <a:ln cap="flat" cmpd="sng" w="19050">
            <a:solidFill>
              <a:srgbClr val="000000"/>
            </a:solidFill>
            <a:prstDash val="solid"/>
            <a:round/>
            <a:headEnd len="sm" w="sm" type="none"/>
            <a:tailEnd len="sm" w="sm" type="none"/>
          </a:ln>
        </p:spPr>
      </p:pic>
      <p:sp>
        <p:nvSpPr>
          <p:cNvPr id="804" name="Google Shape;804;p108"/>
          <p:cNvSpPr txBox="1"/>
          <p:nvPr/>
        </p:nvSpPr>
        <p:spPr>
          <a:xfrm>
            <a:off x="3528150" y="1281200"/>
            <a:ext cx="2087700" cy="60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10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Hello, World!</a:t>
            </a:r>
            <a:endParaRPr b="1" sz="3000">
              <a:solidFill>
                <a:srgbClr val="000000"/>
              </a:solidFill>
              <a:latin typeface="Open Sans"/>
              <a:ea typeface="Open Sans"/>
              <a:cs typeface="Open Sans"/>
              <a:sym typeface="Open Sans"/>
            </a:endParaRPr>
          </a:p>
        </p:txBody>
      </p:sp>
      <p:sp>
        <p:nvSpPr>
          <p:cNvPr id="810" name="Google Shape;810;p109"/>
          <p:cNvSpPr txBox="1"/>
          <p:nvPr/>
        </p:nvSpPr>
        <p:spPr>
          <a:xfrm>
            <a:off x="161550" y="1839300"/>
            <a:ext cx="8820900" cy="708900"/>
          </a:xfrm>
          <a:prstGeom prst="rect">
            <a:avLst/>
          </a:prstGeom>
          <a:noFill/>
          <a:ln>
            <a:noFill/>
          </a:ln>
        </p:spPr>
        <p:txBody>
          <a:bodyPr anchorCtr="0" anchor="ctr" bIns="91425" lIns="91425" spcFirstLastPara="1" rIns="91425" wrap="square" tIns="91425">
            <a:noAutofit/>
          </a:bodyPr>
          <a:lstStyle/>
          <a:p>
            <a:pPr indent="-342900" lvl="0" marL="457200" rtl="0" algn="ctr">
              <a:lnSpc>
                <a:spcPct val="100000"/>
              </a:lnSpc>
              <a:spcBef>
                <a:spcPts val="0"/>
              </a:spcBef>
              <a:spcAft>
                <a:spcPts val="0"/>
              </a:spcAft>
              <a:buSzPts val="1800"/>
              <a:buFont typeface="Open Sans"/>
              <a:buAutoNum type="arabicPeriod" startAt="5"/>
            </a:pPr>
            <a:r>
              <a:rPr lang="en" sz="1800">
                <a:latin typeface="Open Sans"/>
                <a:ea typeface="Open Sans"/>
                <a:cs typeface="Open Sans"/>
                <a:sym typeface="Open Sans"/>
              </a:rPr>
              <a:t>Add the following code to the file:  </a:t>
            </a:r>
            <a:endParaRPr sz="1800">
              <a:latin typeface="Open Sans"/>
              <a:ea typeface="Open Sans"/>
              <a:cs typeface="Open Sans"/>
              <a:sym typeface="Open Sans"/>
            </a:endParaRPr>
          </a:p>
        </p:txBody>
      </p:sp>
      <p:sp>
        <p:nvSpPr>
          <p:cNvPr id="811" name="Google Shape;811;p109"/>
          <p:cNvSpPr txBox="1"/>
          <p:nvPr/>
        </p:nvSpPr>
        <p:spPr>
          <a:xfrm>
            <a:off x="297000" y="4057350"/>
            <a:ext cx="8550000" cy="24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does this code mean? </a:t>
            </a:r>
            <a:endParaRPr b="1" sz="2200">
              <a:solidFill>
                <a:srgbClr val="5EA5E5"/>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 5:</a:t>
            </a:r>
            <a:r>
              <a:rPr lang="en" sz="1800">
                <a:solidFill>
                  <a:schemeClr val="dk1"/>
                </a:solidFill>
                <a:latin typeface="Open Sans"/>
                <a:ea typeface="Open Sans"/>
                <a:cs typeface="Open Sans"/>
                <a:sym typeface="Open Sans"/>
              </a:rPr>
              <a:t> Call the </a:t>
            </a:r>
            <a:r>
              <a:rPr lang="en" sz="1800">
                <a:solidFill>
                  <a:schemeClr val="dk1"/>
                </a:solidFill>
                <a:latin typeface="Consolas"/>
                <a:ea typeface="Consolas"/>
                <a:cs typeface="Consolas"/>
                <a:sym typeface="Consolas"/>
              </a:rPr>
              <a:t>.get()</a:t>
            </a:r>
            <a:r>
              <a:rPr lang="en" sz="1800">
                <a:solidFill>
                  <a:schemeClr val="dk1"/>
                </a:solidFill>
                <a:latin typeface="Open Sans"/>
                <a:ea typeface="Open Sans"/>
                <a:cs typeface="Open Sans"/>
                <a:sym typeface="Open Sans"/>
              </a:rPr>
              <a:t> method on our app. </a:t>
            </a:r>
            <a:r>
              <a:rPr lang="en" sz="1800">
                <a:solidFill>
                  <a:schemeClr val="dk1"/>
                </a:solidFill>
                <a:latin typeface="Consolas"/>
                <a:ea typeface="Consolas"/>
                <a:cs typeface="Consolas"/>
                <a:sym typeface="Consolas"/>
              </a:rPr>
              <a:t>'/'</a:t>
            </a:r>
            <a:r>
              <a:rPr lang="en" sz="1800">
                <a:solidFill>
                  <a:schemeClr val="dk1"/>
                </a:solidFill>
                <a:latin typeface="Open Sans"/>
                <a:ea typeface="Open Sans"/>
                <a:cs typeface="Open Sans"/>
                <a:sym typeface="Open Sans"/>
              </a:rPr>
              <a:t> refers to the app home page (usually </a:t>
            </a:r>
            <a:r>
              <a:rPr b="1" lang="en" sz="1800">
                <a:solidFill>
                  <a:schemeClr val="dk1"/>
                </a:solidFill>
                <a:latin typeface="Consolas"/>
                <a:ea typeface="Consolas"/>
                <a:cs typeface="Consolas"/>
                <a:sym typeface="Consolas"/>
              </a:rPr>
              <a:t>index.html</a:t>
            </a:r>
            <a:r>
              <a:rPr lang="en" sz="1800">
                <a:solidFill>
                  <a:schemeClr val="dk1"/>
                </a:solidFill>
                <a:latin typeface="Open Sans"/>
                <a:ea typeface="Open Sans"/>
                <a:cs typeface="Open Sans"/>
                <a:sym typeface="Open Sans"/>
              </a:rPr>
              <a:t>). When someone requests the home page of our app, do the following with the request (</a:t>
            </a:r>
            <a:r>
              <a:rPr lang="en" sz="1800">
                <a:solidFill>
                  <a:schemeClr val="dk1"/>
                </a:solidFill>
                <a:latin typeface="Consolas"/>
                <a:ea typeface="Consolas"/>
                <a:cs typeface="Consolas"/>
                <a:sym typeface="Consolas"/>
              </a:rPr>
              <a:t>req</a:t>
            </a:r>
            <a:r>
              <a:rPr lang="en" sz="1800">
                <a:solidFill>
                  <a:schemeClr val="dk1"/>
                </a:solidFill>
                <a:latin typeface="Open Sans"/>
                <a:ea typeface="Open Sans"/>
                <a:cs typeface="Open Sans"/>
                <a:sym typeface="Open Sans"/>
              </a:rPr>
              <a:t>) and response code (</a:t>
            </a:r>
            <a:r>
              <a:rPr lang="en" sz="1800">
                <a:solidFill>
                  <a:schemeClr val="dk1"/>
                </a:solidFill>
                <a:latin typeface="Consolas"/>
                <a:ea typeface="Consolas"/>
                <a:cs typeface="Consolas"/>
                <a:sym typeface="Consolas"/>
              </a:rPr>
              <a:t>res</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 6:</a:t>
            </a:r>
            <a:r>
              <a:rPr lang="en" sz="1800">
                <a:solidFill>
                  <a:schemeClr val="dk1"/>
                </a:solidFill>
                <a:latin typeface="Open Sans"/>
                <a:ea typeface="Open Sans"/>
                <a:cs typeface="Open Sans"/>
                <a:sym typeface="Open Sans"/>
              </a:rPr>
              <a:t> Use the </a:t>
            </a:r>
            <a:r>
              <a:rPr lang="en" sz="1800">
                <a:solidFill>
                  <a:schemeClr val="dk1"/>
                </a:solidFill>
                <a:latin typeface="Consolas"/>
                <a:ea typeface="Consolas"/>
                <a:cs typeface="Consolas"/>
                <a:sym typeface="Consolas"/>
              </a:rPr>
              <a:t>.send()</a:t>
            </a:r>
            <a:r>
              <a:rPr lang="en" sz="1800">
                <a:solidFill>
                  <a:schemeClr val="dk1"/>
                </a:solidFill>
                <a:latin typeface="Open Sans"/>
                <a:ea typeface="Open Sans"/>
                <a:cs typeface="Open Sans"/>
                <a:sym typeface="Open Sans"/>
              </a:rPr>
              <a:t> method to send </a:t>
            </a:r>
            <a:r>
              <a:rPr lang="en" sz="1800">
                <a:solidFill>
                  <a:schemeClr val="dk1"/>
                </a:solidFill>
                <a:latin typeface="Consolas"/>
                <a:ea typeface="Consolas"/>
                <a:cs typeface="Consolas"/>
                <a:sym typeface="Consolas"/>
              </a:rPr>
              <a:t>Hello World!</a:t>
            </a:r>
            <a:r>
              <a:rPr lang="en" sz="1800">
                <a:solidFill>
                  <a:schemeClr val="dk1"/>
                </a:solidFill>
                <a:latin typeface="Open Sans"/>
                <a:ea typeface="Open Sans"/>
                <a:cs typeface="Open Sans"/>
                <a:sym typeface="Open Sans"/>
              </a:rPr>
              <a:t> as the response. </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 7:</a:t>
            </a:r>
            <a:r>
              <a:rPr lang="en" sz="1800">
                <a:solidFill>
                  <a:schemeClr val="dk1"/>
                </a:solidFill>
                <a:latin typeface="Open Sans"/>
                <a:ea typeface="Open Sans"/>
                <a:cs typeface="Open Sans"/>
                <a:sym typeface="Open Sans"/>
              </a:rPr>
              <a:t> Print </a:t>
            </a:r>
            <a:r>
              <a:rPr lang="en" sz="1800">
                <a:solidFill>
                  <a:schemeClr val="dk1"/>
                </a:solidFill>
                <a:latin typeface="Consolas"/>
                <a:ea typeface="Consolas"/>
                <a:cs typeface="Consolas"/>
                <a:sym typeface="Consolas"/>
              </a:rPr>
              <a:t>Success</a:t>
            </a:r>
            <a:r>
              <a:rPr lang="en" sz="1800">
                <a:solidFill>
                  <a:schemeClr val="dk1"/>
                </a:solidFill>
                <a:latin typeface="Open Sans"/>
                <a:ea typeface="Open Sans"/>
                <a:cs typeface="Open Sans"/>
                <a:sym typeface="Open Sans"/>
              </a:rPr>
              <a:t> in the console. </a:t>
            </a:r>
            <a:endParaRPr b="1" sz="1800">
              <a:latin typeface="Open Sans"/>
              <a:ea typeface="Open Sans"/>
              <a:cs typeface="Open Sans"/>
              <a:sym typeface="Open Sans"/>
            </a:endParaRPr>
          </a:p>
          <a:p>
            <a:pPr indent="0" lvl="0" marL="457200" rtl="0" algn="l">
              <a:lnSpc>
                <a:spcPct val="115000"/>
              </a:lnSpc>
              <a:spcBef>
                <a:spcPts val="1000"/>
              </a:spcBef>
              <a:spcAft>
                <a:spcPts val="1000"/>
              </a:spcAft>
              <a:buNone/>
            </a:pPr>
            <a:r>
              <a:t/>
            </a:r>
            <a:endParaRPr sz="1800">
              <a:solidFill>
                <a:srgbClr val="000000"/>
              </a:solidFill>
              <a:latin typeface="Open Sans"/>
              <a:ea typeface="Open Sans"/>
              <a:cs typeface="Open Sans"/>
              <a:sym typeface="Open Sans"/>
            </a:endParaRPr>
          </a:p>
        </p:txBody>
      </p:sp>
      <p:pic>
        <p:nvPicPr>
          <p:cNvPr id="812" name="Google Shape;812;p109"/>
          <p:cNvPicPr preferRelativeResize="0"/>
          <p:nvPr/>
        </p:nvPicPr>
        <p:blipFill rotWithShape="1">
          <a:blip r:embed="rId3">
            <a:alphaModFix/>
          </a:blip>
          <a:srcRect b="13509" l="1171" r="1162" t="0"/>
          <a:stretch/>
        </p:blipFill>
        <p:spPr>
          <a:xfrm>
            <a:off x="1864425" y="2695825"/>
            <a:ext cx="5415150" cy="1361525"/>
          </a:xfrm>
          <a:prstGeom prst="rect">
            <a:avLst/>
          </a:prstGeom>
          <a:noFill/>
          <a:ln cap="flat" cmpd="sng" w="19050">
            <a:solidFill>
              <a:srgbClr val="000000"/>
            </a:solidFill>
            <a:prstDash val="solid"/>
            <a:round/>
            <a:headEnd len="sm" w="sm" type="none"/>
            <a:tailEnd len="sm" w="sm" type="none"/>
          </a:ln>
        </p:spPr>
      </p:pic>
      <p:sp>
        <p:nvSpPr>
          <p:cNvPr id="813" name="Google Shape;813;p109"/>
          <p:cNvSpPr txBox="1"/>
          <p:nvPr/>
        </p:nvSpPr>
        <p:spPr>
          <a:xfrm>
            <a:off x="3528150" y="1281200"/>
            <a:ext cx="2087700" cy="60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11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Hello, World!</a:t>
            </a:r>
            <a:endParaRPr b="1" sz="3000">
              <a:solidFill>
                <a:srgbClr val="000000"/>
              </a:solidFill>
              <a:latin typeface="Open Sans"/>
              <a:ea typeface="Open Sans"/>
              <a:cs typeface="Open Sans"/>
              <a:sym typeface="Open Sans"/>
            </a:endParaRPr>
          </a:p>
        </p:txBody>
      </p:sp>
      <p:sp>
        <p:nvSpPr>
          <p:cNvPr id="819" name="Google Shape;819;p110"/>
          <p:cNvSpPr txBox="1"/>
          <p:nvPr/>
        </p:nvSpPr>
        <p:spPr>
          <a:xfrm>
            <a:off x="706500" y="4048350"/>
            <a:ext cx="7731000" cy="24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does this code do? </a:t>
            </a:r>
            <a:endParaRPr b="1" sz="2200">
              <a:solidFill>
                <a:srgbClr val="5EA5E5"/>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block of code is called a </a:t>
            </a:r>
            <a:r>
              <a:rPr b="1" lang="en" sz="1800">
                <a:solidFill>
                  <a:srgbClr val="5EA5E5"/>
                </a:solidFill>
                <a:latin typeface="Open Sans"/>
                <a:ea typeface="Open Sans"/>
                <a:cs typeface="Open Sans"/>
                <a:sym typeface="Open Sans"/>
              </a:rPr>
              <a:t>route handler</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 route handler requires a method – </a:t>
            </a:r>
            <a:r>
              <a:rPr lang="en" sz="1800">
                <a:solidFill>
                  <a:schemeClr val="dk1"/>
                </a:solidFill>
                <a:latin typeface="Consolas"/>
                <a:ea typeface="Consolas"/>
                <a:cs typeface="Consolas"/>
                <a:sym typeface="Consolas"/>
              </a:rPr>
              <a:t>.get()</a:t>
            </a:r>
            <a:r>
              <a:rPr lang="en" sz="1800">
                <a:solidFill>
                  <a:schemeClr val="dk1"/>
                </a:solidFill>
                <a:latin typeface="Open Sans"/>
                <a:ea typeface="Open Sans"/>
                <a:cs typeface="Open Sans"/>
                <a:sym typeface="Open Sans"/>
              </a:rPr>
              <a:t> – and a route – </a:t>
            </a:r>
            <a:r>
              <a:rPr lang="en" sz="1800">
                <a:solidFill>
                  <a:schemeClr val="dk1"/>
                </a:solidFill>
                <a:latin typeface="Consolas"/>
                <a:ea typeface="Consolas"/>
                <a:cs typeface="Consolas"/>
                <a:sym typeface="Consolas"/>
              </a:rPr>
              <a:t>'/'</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 route handler also takes a </a:t>
            </a:r>
            <a:r>
              <a:rPr b="1" lang="en" sz="1800">
                <a:solidFill>
                  <a:srgbClr val="5EA5E5"/>
                </a:solidFill>
                <a:latin typeface="Open Sans"/>
                <a:ea typeface="Open Sans"/>
                <a:cs typeface="Open Sans"/>
                <a:sym typeface="Open Sans"/>
              </a:rPr>
              <a:t>callback function</a:t>
            </a:r>
            <a:r>
              <a:rPr lang="en" sz="1800">
                <a:solidFill>
                  <a:schemeClr val="dk1"/>
                </a:solidFill>
                <a:latin typeface="Open Sans"/>
                <a:ea typeface="Open Sans"/>
                <a:cs typeface="Open Sans"/>
                <a:sym typeface="Open Sans"/>
              </a:rPr>
              <a:t> to tell the app what to do with the request and response </a:t>
            </a:r>
            <a:endParaRPr b="1" sz="1800">
              <a:solidFill>
                <a:schemeClr val="dk1"/>
              </a:solidFill>
              <a:latin typeface="Open Sans"/>
              <a:ea typeface="Open Sans"/>
              <a:cs typeface="Open Sans"/>
              <a:sym typeface="Open Sans"/>
            </a:endParaRPr>
          </a:p>
          <a:p>
            <a:pPr indent="0" lvl="0" marL="457200" rtl="0" algn="l">
              <a:lnSpc>
                <a:spcPct val="115000"/>
              </a:lnSpc>
              <a:spcBef>
                <a:spcPts val="1000"/>
              </a:spcBef>
              <a:spcAft>
                <a:spcPts val="1000"/>
              </a:spcAft>
              <a:buNone/>
            </a:pPr>
            <a:r>
              <a:t/>
            </a:r>
            <a:endParaRPr sz="1800">
              <a:solidFill>
                <a:srgbClr val="000000"/>
              </a:solidFill>
              <a:latin typeface="Open Sans"/>
              <a:ea typeface="Open Sans"/>
              <a:cs typeface="Open Sans"/>
              <a:sym typeface="Open Sans"/>
            </a:endParaRPr>
          </a:p>
        </p:txBody>
      </p:sp>
      <p:pic>
        <p:nvPicPr>
          <p:cNvPr id="820" name="Google Shape;820;p110"/>
          <p:cNvPicPr preferRelativeResize="0"/>
          <p:nvPr/>
        </p:nvPicPr>
        <p:blipFill rotWithShape="1">
          <a:blip r:embed="rId3">
            <a:alphaModFix/>
          </a:blip>
          <a:srcRect b="0" l="1171" r="1162" t="0"/>
          <a:stretch/>
        </p:blipFill>
        <p:spPr>
          <a:xfrm>
            <a:off x="1864425" y="2213100"/>
            <a:ext cx="5415150" cy="15741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11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Hello, World!</a:t>
            </a:r>
            <a:endParaRPr b="1" sz="3000">
              <a:solidFill>
                <a:srgbClr val="000000"/>
              </a:solidFill>
              <a:latin typeface="Open Sans"/>
              <a:ea typeface="Open Sans"/>
              <a:cs typeface="Open Sans"/>
              <a:sym typeface="Open Sans"/>
            </a:endParaRPr>
          </a:p>
        </p:txBody>
      </p:sp>
      <p:sp>
        <p:nvSpPr>
          <p:cNvPr id="826" name="Google Shape;826;p111"/>
          <p:cNvSpPr txBox="1"/>
          <p:nvPr/>
        </p:nvSpPr>
        <p:spPr>
          <a:xfrm>
            <a:off x="161550" y="2247450"/>
            <a:ext cx="8820900" cy="708900"/>
          </a:xfrm>
          <a:prstGeom prst="rect">
            <a:avLst/>
          </a:prstGeom>
          <a:noFill/>
          <a:ln>
            <a:noFill/>
          </a:ln>
        </p:spPr>
        <p:txBody>
          <a:bodyPr anchorCtr="0" anchor="t" bIns="91425" lIns="91425" spcFirstLastPara="1" rIns="91425" wrap="square" tIns="91425">
            <a:noAutofit/>
          </a:bodyPr>
          <a:lstStyle/>
          <a:p>
            <a:pPr indent="-342900" lvl="0" marL="457200" rtl="0" algn="ctr">
              <a:lnSpc>
                <a:spcPct val="115000"/>
              </a:lnSpc>
              <a:spcBef>
                <a:spcPts val="0"/>
              </a:spcBef>
              <a:spcAft>
                <a:spcPts val="0"/>
              </a:spcAft>
              <a:buSzPts val="1800"/>
              <a:buFont typeface="Open Sans"/>
              <a:buAutoNum type="arabicPeriod" startAt="6"/>
            </a:pPr>
            <a:r>
              <a:rPr lang="en" sz="1800">
                <a:latin typeface="Open Sans"/>
                <a:ea typeface="Open Sans"/>
                <a:cs typeface="Open Sans"/>
                <a:sym typeface="Open Sans"/>
              </a:rPr>
              <a:t>Add the following code to the file:  </a:t>
            </a:r>
            <a:endParaRPr sz="1800">
              <a:latin typeface="Open Sans"/>
              <a:ea typeface="Open Sans"/>
              <a:cs typeface="Open Sans"/>
              <a:sym typeface="Open Sans"/>
            </a:endParaRPr>
          </a:p>
        </p:txBody>
      </p:sp>
      <p:sp>
        <p:nvSpPr>
          <p:cNvPr id="827" name="Google Shape;827;p111"/>
          <p:cNvSpPr txBox="1"/>
          <p:nvPr/>
        </p:nvSpPr>
        <p:spPr>
          <a:xfrm>
            <a:off x="297000" y="4057350"/>
            <a:ext cx="8550000" cy="24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does this code mean? </a:t>
            </a:r>
            <a:endParaRPr b="1" sz="2200">
              <a:solidFill>
                <a:srgbClr val="5EA5E5"/>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 10:</a:t>
            </a:r>
            <a:r>
              <a:rPr lang="en" sz="1800">
                <a:solidFill>
                  <a:schemeClr val="dk1"/>
                </a:solidFill>
                <a:latin typeface="Open Sans"/>
                <a:ea typeface="Open Sans"/>
                <a:cs typeface="Open Sans"/>
                <a:sym typeface="Open Sans"/>
              </a:rPr>
              <a:t> On the local port that we saved earlier, listen for requests. Log </a:t>
            </a:r>
            <a:r>
              <a:rPr lang="en" sz="1800">
                <a:solidFill>
                  <a:schemeClr val="dk1"/>
                </a:solidFill>
                <a:latin typeface="Consolas"/>
                <a:ea typeface="Consolas"/>
                <a:cs typeface="Consolas"/>
                <a:sym typeface="Consolas"/>
              </a:rPr>
              <a:t>Example app listening on port 3000!</a:t>
            </a:r>
            <a:r>
              <a:rPr lang="en" sz="1800">
                <a:solidFill>
                  <a:schemeClr val="dk1"/>
                </a:solidFill>
                <a:latin typeface="Open Sans"/>
                <a:ea typeface="Open Sans"/>
                <a:cs typeface="Open Sans"/>
                <a:sym typeface="Open Sans"/>
              </a:rPr>
              <a:t> to the console. </a:t>
            </a:r>
            <a:endParaRPr sz="1800">
              <a:solidFill>
                <a:schemeClr val="dk1"/>
              </a:solidFill>
              <a:latin typeface="Open Sans"/>
              <a:ea typeface="Open Sans"/>
              <a:cs typeface="Open Sans"/>
              <a:sym typeface="Open Sans"/>
            </a:endParaRPr>
          </a:p>
          <a:p>
            <a:pPr indent="0" lvl="0" marL="457200" rtl="0" algn="l">
              <a:lnSpc>
                <a:spcPct val="115000"/>
              </a:lnSpc>
              <a:spcBef>
                <a:spcPts val="1000"/>
              </a:spcBef>
              <a:spcAft>
                <a:spcPts val="0"/>
              </a:spcAft>
              <a:buNone/>
            </a:pPr>
            <a:r>
              <a:t/>
            </a:r>
            <a:endParaRPr sz="18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Now let's run our app!</a:t>
            </a:r>
            <a:endParaRPr sz="2200">
              <a:solidFill>
                <a:schemeClr val="dk1"/>
              </a:solidFill>
              <a:latin typeface="Open Sans"/>
              <a:ea typeface="Open Sans"/>
              <a:cs typeface="Open Sans"/>
              <a:sym typeface="Open Sans"/>
            </a:endParaRPr>
          </a:p>
          <a:p>
            <a:pPr indent="0" lvl="0" marL="457200" rtl="0" algn="l">
              <a:lnSpc>
                <a:spcPct val="115000"/>
              </a:lnSpc>
              <a:spcBef>
                <a:spcPts val="1000"/>
              </a:spcBef>
              <a:spcAft>
                <a:spcPts val="1000"/>
              </a:spcAft>
              <a:buNone/>
            </a:pPr>
            <a:r>
              <a:t/>
            </a:r>
            <a:endParaRPr sz="1800">
              <a:solidFill>
                <a:srgbClr val="000000"/>
              </a:solidFill>
              <a:latin typeface="Open Sans"/>
              <a:ea typeface="Open Sans"/>
              <a:cs typeface="Open Sans"/>
              <a:sym typeface="Open Sans"/>
            </a:endParaRPr>
          </a:p>
        </p:txBody>
      </p:sp>
      <p:pic>
        <p:nvPicPr>
          <p:cNvPr id="828" name="Google Shape;828;p111"/>
          <p:cNvPicPr preferRelativeResize="0"/>
          <p:nvPr/>
        </p:nvPicPr>
        <p:blipFill>
          <a:blip r:embed="rId3">
            <a:alphaModFix/>
          </a:blip>
          <a:stretch>
            <a:fillRect/>
          </a:stretch>
        </p:blipFill>
        <p:spPr>
          <a:xfrm>
            <a:off x="152400" y="3192938"/>
            <a:ext cx="8839199" cy="627812"/>
          </a:xfrm>
          <a:prstGeom prst="rect">
            <a:avLst/>
          </a:prstGeom>
          <a:noFill/>
          <a:ln cap="flat" cmpd="sng" w="19050">
            <a:solidFill>
              <a:srgbClr val="000000"/>
            </a:solidFill>
            <a:prstDash val="solid"/>
            <a:round/>
            <a:headEnd len="sm" w="sm" type="none"/>
            <a:tailEnd len="sm" w="sm" type="none"/>
          </a:ln>
        </p:spPr>
      </p:pic>
      <p:sp>
        <p:nvSpPr>
          <p:cNvPr id="829" name="Google Shape;829;p111"/>
          <p:cNvSpPr txBox="1"/>
          <p:nvPr/>
        </p:nvSpPr>
        <p:spPr>
          <a:xfrm>
            <a:off x="3528150" y="1402550"/>
            <a:ext cx="2087700" cy="60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Google Shape;834;p11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Hello, World!</a:t>
            </a:r>
            <a:endParaRPr b="1" sz="3000">
              <a:solidFill>
                <a:srgbClr val="000000"/>
              </a:solidFill>
              <a:latin typeface="Open Sans"/>
              <a:ea typeface="Open Sans"/>
              <a:cs typeface="Open Sans"/>
              <a:sym typeface="Open Sans"/>
            </a:endParaRPr>
          </a:p>
        </p:txBody>
      </p:sp>
      <p:sp>
        <p:nvSpPr>
          <p:cNvPr id="835" name="Google Shape;835;p112"/>
          <p:cNvSpPr txBox="1"/>
          <p:nvPr/>
        </p:nvSpPr>
        <p:spPr>
          <a:xfrm>
            <a:off x="226950" y="2030950"/>
            <a:ext cx="4715700" cy="46752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AutoNum type="arabicPeriod" startAt="7"/>
            </a:pPr>
            <a:r>
              <a:rPr lang="en" sz="1800">
                <a:latin typeface="Open Sans"/>
                <a:ea typeface="Open Sans"/>
                <a:cs typeface="Open Sans"/>
                <a:sym typeface="Open Sans"/>
              </a:rPr>
              <a:t>Right click </a:t>
            </a:r>
            <a:r>
              <a:rPr lang="en" sz="1800">
                <a:latin typeface="Consolas"/>
                <a:ea typeface="Consolas"/>
                <a:cs typeface="Consolas"/>
                <a:sym typeface="Consolas"/>
              </a:rPr>
              <a:t>app.js</a:t>
            </a:r>
            <a:r>
              <a:rPr lang="en" sz="1800">
                <a:latin typeface="Open Sans"/>
                <a:ea typeface="Open Sans"/>
                <a:cs typeface="Open Sans"/>
                <a:sym typeface="Open Sans"/>
              </a:rPr>
              <a:t> and select </a:t>
            </a:r>
            <a:r>
              <a:rPr b="1" lang="en" sz="1800">
                <a:solidFill>
                  <a:srgbClr val="5EA5E5"/>
                </a:solidFill>
                <a:latin typeface="Open Sans"/>
                <a:ea typeface="Open Sans"/>
                <a:cs typeface="Open Sans"/>
                <a:sym typeface="Open Sans"/>
              </a:rPr>
              <a:t>Copy Path</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457200" rtl="0" algn="l">
              <a:lnSpc>
                <a:spcPct val="115000"/>
              </a:lnSpc>
              <a:spcBef>
                <a:spcPts val="1000"/>
              </a:spcBef>
              <a:spcAft>
                <a:spcPts val="0"/>
              </a:spcAft>
              <a:buNone/>
            </a:pPr>
            <a:br>
              <a:rPr lang="en" sz="1800">
                <a:latin typeface="Open Sans"/>
                <a:ea typeface="Open Sans"/>
                <a:cs typeface="Open Sans"/>
                <a:sym typeface="Open Sans"/>
              </a:rPr>
            </a:b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AutoNum type="arabicPeriod" startAt="7"/>
            </a:pPr>
            <a:r>
              <a:rPr lang="en" sz="1800">
                <a:latin typeface="Open Sans"/>
                <a:ea typeface="Open Sans"/>
                <a:cs typeface="Open Sans"/>
                <a:sym typeface="Open Sans"/>
              </a:rPr>
              <a:t>In your terminal, type </a:t>
            </a:r>
            <a:r>
              <a:rPr lang="en" sz="1800">
                <a:latin typeface="Courier New"/>
                <a:ea typeface="Courier New"/>
                <a:cs typeface="Courier New"/>
                <a:sym typeface="Courier New"/>
              </a:rPr>
              <a:t>cd </a:t>
            </a:r>
            <a:r>
              <a:rPr lang="en" sz="1800">
                <a:latin typeface="Open Sans"/>
                <a:ea typeface="Open Sans"/>
                <a:cs typeface="Open Sans"/>
                <a:sym typeface="Open Sans"/>
              </a:rPr>
              <a:t>and paste the path you just copied. </a:t>
            </a:r>
            <a:endParaRPr sz="1800">
              <a:latin typeface="Open Sans"/>
              <a:ea typeface="Open Sans"/>
              <a:cs typeface="Open Sans"/>
              <a:sym typeface="Open Sans"/>
            </a:endParaRPr>
          </a:p>
          <a:p>
            <a:pPr indent="0" lvl="0" marL="457200" rtl="0" algn="l">
              <a:lnSpc>
                <a:spcPct val="115000"/>
              </a:lnSpc>
              <a:spcBef>
                <a:spcPts val="1000"/>
              </a:spcBef>
              <a:spcAft>
                <a:spcPts val="0"/>
              </a:spcAft>
              <a:buNone/>
            </a:pPr>
            <a:br>
              <a:rPr lang="en" sz="1800">
                <a:latin typeface="Open Sans"/>
                <a:ea typeface="Open Sans"/>
                <a:cs typeface="Open Sans"/>
                <a:sym typeface="Open Sans"/>
              </a:rPr>
            </a:br>
            <a:endParaRPr sz="1800">
              <a:latin typeface="Open Sans"/>
              <a:ea typeface="Open Sans"/>
              <a:cs typeface="Open Sans"/>
              <a:sym typeface="Open Sans"/>
            </a:endParaRPr>
          </a:p>
          <a:p>
            <a:pPr indent="-342900" lvl="0" marL="457200" rtl="0" algn="l">
              <a:lnSpc>
                <a:spcPct val="115000"/>
              </a:lnSpc>
              <a:spcBef>
                <a:spcPts val="1000"/>
              </a:spcBef>
              <a:spcAft>
                <a:spcPts val="1000"/>
              </a:spcAft>
              <a:buSzPts val="1800"/>
              <a:buFont typeface="Open Sans"/>
              <a:buAutoNum type="arabicPeriod" startAt="7"/>
            </a:pPr>
            <a:r>
              <a:rPr lang="en" sz="1800">
                <a:latin typeface="Open Sans"/>
                <a:ea typeface="Open Sans"/>
                <a:cs typeface="Open Sans"/>
                <a:sym typeface="Open Sans"/>
              </a:rPr>
              <a:t>Delete </a:t>
            </a:r>
            <a:r>
              <a:rPr lang="en" sz="1800">
                <a:latin typeface="Courier New"/>
                <a:ea typeface="Courier New"/>
                <a:cs typeface="Courier New"/>
                <a:sym typeface="Courier New"/>
              </a:rPr>
              <a:t>app.js</a:t>
            </a:r>
            <a:r>
              <a:rPr lang="en" sz="1800">
                <a:latin typeface="Open Sans"/>
                <a:ea typeface="Open Sans"/>
                <a:cs typeface="Open Sans"/>
                <a:sym typeface="Open Sans"/>
              </a:rPr>
              <a:t> from the end. Then,  press [Enter]. </a:t>
            </a:r>
            <a:endParaRPr sz="1800">
              <a:latin typeface="Open Sans"/>
              <a:ea typeface="Open Sans"/>
              <a:cs typeface="Open Sans"/>
              <a:sym typeface="Open Sans"/>
            </a:endParaRPr>
          </a:p>
        </p:txBody>
      </p:sp>
      <p:pic>
        <p:nvPicPr>
          <p:cNvPr id="836" name="Google Shape;836;p112"/>
          <p:cNvPicPr preferRelativeResize="0"/>
          <p:nvPr/>
        </p:nvPicPr>
        <p:blipFill rotWithShape="1">
          <a:blip r:embed="rId3">
            <a:alphaModFix/>
          </a:blip>
          <a:srcRect b="52166" l="0" r="0" t="0"/>
          <a:stretch/>
        </p:blipFill>
        <p:spPr>
          <a:xfrm>
            <a:off x="4955100" y="2173300"/>
            <a:ext cx="3961948" cy="1065850"/>
          </a:xfrm>
          <a:prstGeom prst="rect">
            <a:avLst/>
          </a:prstGeom>
          <a:noFill/>
          <a:ln cap="flat" cmpd="sng" w="19050">
            <a:solidFill>
              <a:srgbClr val="000000"/>
            </a:solidFill>
            <a:prstDash val="solid"/>
            <a:round/>
            <a:headEnd len="sm" w="sm" type="none"/>
            <a:tailEnd len="sm" w="sm" type="none"/>
          </a:ln>
        </p:spPr>
      </p:pic>
      <p:pic>
        <p:nvPicPr>
          <p:cNvPr id="837" name="Google Shape;837;p112"/>
          <p:cNvPicPr preferRelativeResize="0"/>
          <p:nvPr/>
        </p:nvPicPr>
        <p:blipFill>
          <a:blip r:embed="rId4">
            <a:alphaModFix/>
          </a:blip>
          <a:stretch>
            <a:fillRect/>
          </a:stretch>
        </p:blipFill>
        <p:spPr>
          <a:xfrm>
            <a:off x="4955100" y="3806984"/>
            <a:ext cx="3961949" cy="1065857"/>
          </a:xfrm>
          <a:prstGeom prst="rect">
            <a:avLst/>
          </a:prstGeom>
          <a:noFill/>
          <a:ln cap="flat" cmpd="sng" w="19050">
            <a:solidFill>
              <a:srgbClr val="000000"/>
            </a:solidFill>
            <a:prstDash val="solid"/>
            <a:round/>
            <a:headEnd len="sm" w="sm" type="none"/>
            <a:tailEnd len="sm" w="sm" type="none"/>
          </a:ln>
        </p:spPr>
      </p:pic>
      <p:pic>
        <p:nvPicPr>
          <p:cNvPr id="838" name="Google Shape;838;p112"/>
          <p:cNvPicPr preferRelativeResize="0"/>
          <p:nvPr/>
        </p:nvPicPr>
        <p:blipFill>
          <a:blip r:embed="rId5">
            <a:alphaModFix/>
          </a:blip>
          <a:stretch>
            <a:fillRect/>
          </a:stretch>
        </p:blipFill>
        <p:spPr>
          <a:xfrm>
            <a:off x="4955100" y="5337475"/>
            <a:ext cx="3961950" cy="1015296"/>
          </a:xfrm>
          <a:prstGeom prst="rect">
            <a:avLst/>
          </a:prstGeom>
          <a:noFill/>
          <a:ln cap="flat" cmpd="sng" w="19050">
            <a:solidFill>
              <a:srgbClr val="000000"/>
            </a:solidFill>
            <a:prstDash val="solid"/>
            <a:round/>
            <a:headEnd len="sm" w="sm" type="none"/>
            <a:tailEnd len="sm" w="sm" type="none"/>
          </a:ln>
        </p:spPr>
      </p:pic>
      <p:sp>
        <p:nvSpPr>
          <p:cNvPr id="839" name="Google Shape;839;p112"/>
          <p:cNvSpPr txBox="1"/>
          <p:nvPr/>
        </p:nvSpPr>
        <p:spPr>
          <a:xfrm>
            <a:off x="1451350" y="1642500"/>
            <a:ext cx="2087700" cy="60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77"/>
          <p:cNvSpPr txBox="1"/>
          <p:nvPr>
            <p:ph type="title"/>
          </p:nvPr>
        </p:nvSpPr>
        <p:spPr>
          <a:xfrm>
            <a:off x="161550" y="11663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What will you </a:t>
            </a:r>
            <a:r>
              <a:rPr b="1" lang="en" sz="3000">
                <a:solidFill>
                  <a:srgbClr val="5EA5E5"/>
                </a:solidFill>
                <a:latin typeface="Open Sans"/>
                <a:ea typeface="Open Sans"/>
                <a:cs typeface="Open Sans"/>
                <a:sym typeface="Open Sans"/>
              </a:rPr>
              <a:t>learn</a:t>
            </a:r>
            <a:r>
              <a:rPr b="1" lang="en" sz="3000">
                <a:solidFill>
                  <a:srgbClr val="353535"/>
                </a:solidFill>
                <a:latin typeface="Open Sans"/>
                <a:ea typeface="Open Sans"/>
                <a:cs typeface="Open Sans"/>
                <a:sym typeface="Open Sans"/>
              </a:rPr>
              <a:t> today?</a:t>
            </a:r>
            <a:endParaRPr b="1" sz="3000">
              <a:solidFill>
                <a:srgbClr val="353535"/>
              </a:solidFill>
              <a:latin typeface="Open Sans"/>
              <a:ea typeface="Open Sans"/>
              <a:cs typeface="Open Sans"/>
              <a:sym typeface="Open Sans"/>
            </a:endParaRPr>
          </a:p>
        </p:txBody>
      </p:sp>
      <p:sp>
        <p:nvSpPr>
          <p:cNvPr id="493" name="Google Shape;493;p77"/>
          <p:cNvSpPr/>
          <p:nvPr/>
        </p:nvSpPr>
        <p:spPr>
          <a:xfrm>
            <a:off x="1118475" y="25517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494" name="Google Shape;494;p77"/>
          <p:cNvSpPr/>
          <p:nvPr/>
        </p:nvSpPr>
        <p:spPr>
          <a:xfrm>
            <a:off x="1118475" y="383700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495" name="Google Shape;495;p77"/>
          <p:cNvSpPr/>
          <p:nvPr/>
        </p:nvSpPr>
        <p:spPr>
          <a:xfrm>
            <a:off x="1118475" y="51222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496" name="Google Shape;496;p77"/>
          <p:cNvSpPr txBox="1"/>
          <p:nvPr/>
        </p:nvSpPr>
        <p:spPr>
          <a:xfrm>
            <a:off x="1956525" y="241502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The basics of Node.js and JavaScript Development</a:t>
            </a:r>
            <a:endParaRPr sz="2400">
              <a:solidFill>
                <a:srgbClr val="353535"/>
              </a:solidFill>
              <a:latin typeface="Open Sans"/>
              <a:ea typeface="Open Sans"/>
              <a:cs typeface="Open Sans"/>
              <a:sym typeface="Open Sans"/>
            </a:endParaRPr>
          </a:p>
        </p:txBody>
      </p:sp>
      <p:sp>
        <p:nvSpPr>
          <p:cNvPr id="497" name="Google Shape;497;p77"/>
          <p:cNvSpPr txBox="1"/>
          <p:nvPr/>
        </p:nvSpPr>
        <p:spPr>
          <a:xfrm>
            <a:off x="1956525" y="3738752"/>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How to use Visual Studio Code with Git</a:t>
            </a:r>
            <a:endParaRPr sz="2400">
              <a:solidFill>
                <a:srgbClr val="353535"/>
              </a:solidFill>
              <a:latin typeface="Open Sans"/>
              <a:ea typeface="Open Sans"/>
              <a:cs typeface="Open Sans"/>
              <a:sym typeface="Open Sans"/>
            </a:endParaRPr>
          </a:p>
        </p:txBody>
      </p:sp>
      <p:sp>
        <p:nvSpPr>
          <p:cNvPr id="498" name="Google Shape;498;p77"/>
          <p:cNvSpPr txBox="1"/>
          <p:nvPr/>
        </p:nvSpPr>
        <p:spPr>
          <a:xfrm>
            <a:off x="1956525" y="502397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How to Deploy a Web App with Microsoft Azure</a:t>
            </a:r>
            <a:endParaRPr sz="2400">
              <a:solidFill>
                <a:srgbClr val="353535"/>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11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Hello, World!</a:t>
            </a:r>
            <a:endParaRPr b="1" sz="3000">
              <a:solidFill>
                <a:srgbClr val="000000"/>
              </a:solidFill>
              <a:latin typeface="Open Sans"/>
              <a:ea typeface="Open Sans"/>
              <a:cs typeface="Open Sans"/>
              <a:sym typeface="Open Sans"/>
            </a:endParaRPr>
          </a:p>
        </p:txBody>
      </p:sp>
      <p:sp>
        <p:nvSpPr>
          <p:cNvPr id="845" name="Google Shape;845;p113"/>
          <p:cNvSpPr txBox="1"/>
          <p:nvPr/>
        </p:nvSpPr>
        <p:spPr>
          <a:xfrm>
            <a:off x="156975" y="2039600"/>
            <a:ext cx="4671600" cy="46752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10"/>
            </a:pPr>
            <a:r>
              <a:rPr lang="en" sz="1800">
                <a:latin typeface="Open Sans"/>
                <a:ea typeface="Open Sans"/>
                <a:cs typeface="Open Sans"/>
                <a:sym typeface="Open Sans"/>
              </a:rPr>
              <a:t>Type </a:t>
            </a:r>
            <a:r>
              <a:rPr lang="en" sz="1800">
                <a:latin typeface="Courier New"/>
                <a:ea typeface="Courier New"/>
                <a:cs typeface="Courier New"/>
                <a:sym typeface="Courier New"/>
              </a:rPr>
              <a:t>npm install express</a:t>
            </a:r>
            <a:r>
              <a:rPr lang="en" sz="1800">
                <a:latin typeface="Open Sans"/>
                <a:ea typeface="Open Sans"/>
                <a:cs typeface="Open Sans"/>
                <a:sym typeface="Open Sans"/>
              </a:rPr>
              <a:t> so that we can use Express on our computer.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startAt="10"/>
            </a:pPr>
            <a:r>
              <a:rPr lang="en" sz="1800">
                <a:latin typeface="Open Sans"/>
                <a:ea typeface="Open Sans"/>
                <a:cs typeface="Open Sans"/>
                <a:sym typeface="Open Sans"/>
              </a:rPr>
              <a:t>Type </a:t>
            </a:r>
            <a:r>
              <a:rPr lang="en" sz="1800">
                <a:latin typeface="Courier New"/>
                <a:ea typeface="Courier New"/>
                <a:cs typeface="Courier New"/>
                <a:sym typeface="Courier New"/>
              </a:rPr>
              <a:t>node app.js</a:t>
            </a:r>
            <a:r>
              <a:rPr lang="en" sz="1800">
                <a:latin typeface="Open Sans"/>
                <a:ea typeface="Open Sans"/>
                <a:cs typeface="Open Sans"/>
                <a:sym typeface="Open Sans"/>
              </a:rPr>
              <a:t> to run our file.</a:t>
            </a:r>
            <a:endParaRPr sz="1800">
              <a:latin typeface="Open Sans"/>
              <a:ea typeface="Open Sans"/>
              <a:cs typeface="Open Sans"/>
              <a:sym typeface="Open Sans"/>
            </a:endParaRPr>
          </a:p>
          <a:p>
            <a:pPr indent="-342900" lvl="0" marL="457200" rtl="0" algn="l">
              <a:lnSpc>
                <a:spcPct val="150000"/>
              </a:lnSpc>
              <a:spcBef>
                <a:spcPts val="1000"/>
              </a:spcBef>
              <a:spcAft>
                <a:spcPts val="0"/>
              </a:spcAft>
              <a:buClr>
                <a:schemeClr val="dk1"/>
              </a:buClr>
              <a:buSzPts val="1800"/>
              <a:buFont typeface="Open Sans"/>
              <a:buAutoNum type="arabicPeriod" startAt="10"/>
            </a:pPr>
            <a:r>
              <a:rPr lang="en" sz="1800">
                <a:solidFill>
                  <a:schemeClr val="dk1"/>
                </a:solidFill>
                <a:latin typeface="Open Sans"/>
                <a:ea typeface="Open Sans"/>
                <a:cs typeface="Open Sans"/>
                <a:sym typeface="Open Sans"/>
              </a:rPr>
              <a:t>Visit </a:t>
            </a:r>
            <a:r>
              <a:rPr b="1" lang="en" sz="1800">
                <a:solidFill>
                  <a:schemeClr val="dk1"/>
                </a:solidFill>
                <a:latin typeface="Consolas"/>
                <a:ea typeface="Consolas"/>
                <a:cs typeface="Consolas"/>
                <a:sym typeface="Consolas"/>
              </a:rPr>
              <a:t>localhost:3000</a:t>
            </a:r>
            <a:r>
              <a:rPr lang="en" sz="1800">
                <a:solidFill>
                  <a:schemeClr val="dk1"/>
                </a:solidFill>
                <a:latin typeface="Open Sans"/>
                <a:ea typeface="Open Sans"/>
                <a:cs typeface="Open Sans"/>
                <a:sym typeface="Open Sans"/>
              </a:rPr>
              <a:t> in your browser.</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0"/>
              </a:spcAft>
              <a:buClr>
                <a:schemeClr val="dk1"/>
              </a:buClr>
              <a:buSzPts val="1800"/>
              <a:buFont typeface="Open Sans"/>
              <a:buAutoNum type="arabicPeriod" startAt="10"/>
            </a:pPr>
            <a:r>
              <a:rPr lang="en" sz="1800">
                <a:solidFill>
                  <a:schemeClr val="dk1"/>
                </a:solidFill>
                <a:latin typeface="Open Sans"/>
                <a:ea typeface="Open Sans"/>
                <a:cs typeface="Open Sans"/>
                <a:sym typeface="Open Sans"/>
              </a:rPr>
              <a:t>Go back to your terminal. What's changed? </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1000"/>
              </a:spcAft>
              <a:buClr>
                <a:schemeClr val="dk1"/>
              </a:buClr>
              <a:buSzPts val="1800"/>
              <a:buFont typeface="Open Sans"/>
              <a:buAutoNum type="arabicPeriod" startAt="10"/>
            </a:pPr>
            <a:r>
              <a:rPr lang="en" sz="1800">
                <a:solidFill>
                  <a:schemeClr val="dk1"/>
                </a:solidFill>
                <a:latin typeface="Open Sans"/>
                <a:ea typeface="Open Sans"/>
                <a:cs typeface="Open Sans"/>
                <a:sym typeface="Open Sans"/>
              </a:rPr>
              <a:t>Enter [CTRL C] to kill the server. </a:t>
            </a:r>
            <a:endParaRPr sz="1800">
              <a:solidFill>
                <a:schemeClr val="dk1"/>
              </a:solidFill>
              <a:latin typeface="Open Sans"/>
              <a:ea typeface="Open Sans"/>
              <a:cs typeface="Open Sans"/>
              <a:sym typeface="Open Sans"/>
            </a:endParaRPr>
          </a:p>
        </p:txBody>
      </p:sp>
      <p:pic>
        <p:nvPicPr>
          <p:cNvPr id="846" name="Google Shape;846;p113"/>
          <p:cNvPicPr preferRelativeResize="0"/>
          <p:nvPr/>
        </p:nvPicPr>
        <p:blipFill>
          <a:blip r:embed="rId3">
            <a:alphaModFix/>
          </a:blip>
          <a:stretch>
            <a:fillRect/>
          </a:stretch>
        </p:blipFill>
        <p:spPr>
          <a:xfrm>
            <a:off x="5025075" y="1925000"/>
            <a:ext cx="3961950" cy="2263972"/>
          </a:xfrm>
          <a:prstGeom prst="rect">
            <a:avLst/>
          </a:prstGeom>
          <a:noFill/>
          <a:ln cap="flat" cmpd="sng" w="19050">
            <a:solidFill>
              <a:srgbClr val="000000"/>
            </a:solidFill>
            <a:prstDash val="solid"/>
            <a:round/>
            <a:headEnd len="sm" w="sm" type="none"/>
            <a:tailEnd len="sm" w="sm" type="none"/>
          </a:ln>
        </p:spPr>
      </p:pic>
      <p:pic>
        <p:nvPicPr>
          <p:cNvPr id="847" name="Google Shape;847;p113"/>
          <p:cNvPicPr preferRelativeResize="0"/>
          <p:nvPr/>
        </p:nvPicPr>
        <p:blipFill>
          <a:blip r:embed="rId4">
            <a:alphaModFix/>
          </a:blip>
          <a:stretch>
            <a:fillRect/>
          </a:stretch>
        </p:blipFill>
        <p:spPr>
          <a:xfrm>
            <a:off x="5025075" y="4245476"/>
            <a:ext cx="3961950" cy="1109334"/>
          </a:xfrm>
          <a:prstGeom prst="rect">
            <a:avLst/>
          </a:prstGeom>
          <a:noFill/>
          <a:ln cap="flat" cmpd="sng" w="19050">
            <a:solidFill>
              <a:srgbClr val="000000"/>
            </a:solidFill>
            <a:prstDash val="solid"/>
            <a:round/>
            <a:headEnd len="sm" w="sm" type="none"/>
            <a:tailEnd len="sm" w="sm" type="none"/>
          </a:ln>
        </p:spPr>
      </p:pic>
      <p:pic>
        <p:nvPicPr>
          <p:cNvPr id="848" name="Google Shape;848;p113"/>
          <p:cNvPicPr preferRelativeResize="0"/>
          <p:nvPr/>
        </p:nvPicPr>
        <p:blipFill rotWithShape="1">
          <a:blip r:embed="rId5">
            <a:alphaModFix/>
          </a:blip>
          <a:srcRect b="21544" l="0" r="5970" t="0"/>
          <a:stretch/>
        </p:blipFill>
        <p:spPr>
          <a:xfrm>
            <a:off x="5025075" y="5411300"/>
            <a:ext cx="3961950" cy="1109325"/>
          </a:xfrm>
          <a:prstGeom prst="rect">
            <a:avLst/>
          </a:prstGeom>
          <a:noFill/>
          <a:ln cap="flat" cmpd="sng" w="19050">
            <a:solidFill>
              <a:srgbClr val="000000"/>
            </a:solidFill>
            <a:prstDash val="solid"/>
            <a:round/>
            <a:headEnd len="sm" w="sm" type="none"/>
            <a:tailEnd len="sm" w="sm" type="none"/>
          </a:ln>
        </p:spPr>
      </p:pic>
      <p:sp>
        <p:nvSpPr>
          <p:cNvPr id="849" name="Google Shape;849;p113"/>
          <p:cNvSpPr txBox="1"/>
          <p:nvPr/>
        </p:nvSpPr>
        <p:spPr>
          <a:xfrm>
            <a:off x="1448925" y="1493375"/>
            <a:ext cx="2087700" cy="60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11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Express.js</a:t>
            </a:r>
            <a:endParaRPr b="1" sz="3000">
              <a:solidFill>
                <a:srgbClr val="000000"/>
              </a:solidFill>
              <a:latin typeface="Open Sans"/>
              <a:ea typeface="Open Sans"/>
              <a:cs typeface="Open Sans"/>
              <a:sym typeface="Open Sans"/>
            </a:endParaRPr>
          </a:p>
        </p:txBody>
      </p:sp>
      <p:sp>
        <p:nvSpPr>
          <p:cNvPr id="855" name="Google Shape;855;p114"/>
          <p:cNvSpPr txBox="1"/>
          <p:nvPr/>
        </p:nvSpPr>
        <p:spPr>
          <a:xfrm>
            <a:off x="161550" y="1352725"/>
            <a:ext cx="8820900" cy="1355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In that simple app, you created a route handler using the </a:t>
            </a:r>
            <a:r>
              <a:rPr b="1" lang="en" sz="1800">
                <a:latin typeface="Consolas"/>
                <a:ea typeface="Consolas"/>
                <a:cs typeface="Consolas"/>
                <a:sym typeface="Consolas"/>
              </a:rPr>
              <a:t>.get()</a:t>
            </a:r>
            <a:r>
              <a:rPr lang="en" sz="1800">
                <a:latin typeface="Open Sans"/>
                <a:ea typeface="Open Sans"/>
                <a:cs typeface="Open Sans"/>
                <a:sym typeface="Open Sans"/>
              </a:rPr>
              <a:t> </a:t>
            </a:r>
            <a:r>
              <a:rPr lang="en" sz="1800">
                <a:latin typeface="Open Sans"/>
                <a:ea typeface="Open Sans"/>
                <a:cs typeface="Open Sans"/>
                <a:sym typeface="Open Sans"/>
              </a:rPr>
              <a:t>method. You also used </a:t>
            </a:r>
            <a:r>
              <a:rPr b="1" lang="en" sz="1800">
                <a:latin typeface="Consolas"/>
                <a:ea typeface="Consolas"/>
                <a:cs typeface="Consolas"/>
                <a:sym typeface="Consolas"/>
              </a:rPr>
              <a:t>.listen()</a:t>
            </a:r>
            <a:r>
              <a:rPr lang="en" sz="1800">
                <a:latin typeface="Open Sans"/>
                <a:ea typeface="Open Sans"/>
                <a:cs typeface="Open Sans"/>
                <a:sym typeface="Open Sans"/>
              </a:rPr>
              <a:t>. Let's learn two more, </a:t>
            </a:r>
            <a:r>
              <a:rPr b="1" lang="en" sz="1800">
                <a:latin typeface="Consolas"/>
                <a:ea typeface="Consolas"/>
                <a:cs typeface="Consolas"/>
                <a:sym typeface="Consolas"/>
              </a:rPr>
              <a:t>.post()</a:t>
            </a:r>
            <a:r>
              <a:rPr lang="en" sz="1800">
                <a:latin typeface="Open Sans"/>
                <a:ea typeface="Open Sans"/>
                <a:cs typeface="Open Sans"/>
                <a:sym typeface="Open Sans"/>
              </a:rPr>
              <a:t> and </a:t>
            </a:r>
            <a:r>
              <a:rPr b="1" lang="en" sz="1800">
                <a:latin typeface="Consolas"/>
                <a:ea typeface="Consolas"/>
                <a:cs typeface="Consolas"/>
                <a:sym typeface="Consolas"/>
              </a:rPr>
              <a:t>.redirect()</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0" rtl="0" algn="ctr">
              <a:lnSpc>
                <a:spcPct val="115000"/>
              </a:lnSpc>
              <a:spcBef>
                <a:spcPts val="0"/>
              </a:spcBef>
              <a:spcAft>
                <a:spcPts val="0"/>
              </a:spcAft>
              <a:buNone/>
            </a:pPr>
            <a:r>
              <a:t/>
            </a:r>
            <a:endParaRPr sz="2200">
              <a:latin typeface="Open Sans"/>
              <a:ea typeface="Open Sans"/>
              <a:cs typeface="Open Sans"/>
              <a:sym typeface="Open Sans"/>
            </a:endParaRPr>
          </a:p>
          <a:p>
            <a:pPr indent="0" lvl="0" marL="0" rtl="0" algn="ctr">
              <a:lnSpc>
                <a:spcPct val="115000"/>
              </a:lnSpc>
              <a:spcBef>
                <a:spcPts val="0"/>
              </a:spcBef>
              <a:spcAft>
                <a:spcPts val="0"/>
              </a:spcAft>
              <a:buNone/>
            </a:pPr>
            <a:r>
              <a:t/>
            </a:r>
            <a:endParaRPr sz="2200">
              <a:latin typeface="Open Sans"/>
              <a:ea typeface="Open Sans"/>
              <a:cs typeface="Open Sans"/>
              <a:sym typeface="Open Sans"/>
            </a:endParaRPr>
          </a:p>
          <a:p>
            <a:pPr indent="0" lvl="0" marL="0" rtl="0" algn="ctr">
              <a:lnSpc>
                <a:spcPct val="115000"/>
              </a:lnSpc>
              <a:spcBef>
                <a:spcPts val="1000"/>
              </a:spcBef>
              <a:spcAft>
                <a:spcPts val="1000"/>
              </a:spcAft>
              <a:buNone/>
            </a:pPr>
            <a:r>
              <a:t/>
            </a:r>
            <a:endParaRPr sz="2200">
              <a:latin typeface="Open Sans"/>
              <a:ea typeface="Open Sans"/>
              <a:cs typeface="Open Sans"/>
              <a:sym typeface="Open Sans"/>
            </a:endParaRPr>
          </a:p>
        </p:txBody>
      </p:sp>
      <p:sp>
        <p:nvSpPr>
          <p:cNvPr id="856" name="Google Shape;856;p114"/>
          <p:cNvSpPr txBox="1"/>
          <p:nvPr/>
        </p:nvSpPr>
        <p:spPr>
          <a:xfrm>
            <a:off x="285075" y="2468375"/>
            <a:ext cx="4143300" cy="389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Consolas"/>
                <a:ea typeface="Consolas"/>
                <a:cs typeface="Consolas"/>
                <a:sym typeface="Consolas"/>
              </a:rPr>
              <a:t>.post()</a:t>
            </a:r>
            <a:endParaRPr b="1" sz="2200">
              <a:solidFill>
                <a:srgbClr val="5EA5E5"/>
              </a:solidFill>
              <a:latin typeface="Consolas"/>
              <a:ea typeface="Consolas"/>
              <a:cs typeface="Consolas"/>
              <a:sym typeface="Consolas"/>
            </a:endParaRPr>
          </a:p>
          <a:p>
            <a:pPr indent="-342900" lvl="0" marL="457200" rtl="0" algn="l">
              <a:lnSpc>
                <a:spcPct val="115000"/>
              </a:lnSpc>
              <a:spcBef>
                <a:spcPts val="100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An HTTP method allowing the app to update information in the app's database based on </a:t>
            </a:r>
            <a:br>
              <a:rPr lang="en" sz="1800">
                <a:solidFill>
                  <a:schemeClr val="dk1"/>
                </a:solidFill>
                <a:latin typeface="Open Sans"/>
                <a:ea typeface="Open Sans"/>
                <a:cs typeface="Open Sans"/>
                <a:sym typeface="Open Sans"/>
              </a:rPr>
            </a:br>
            <a:r>
              <a:rPr lang="en" sz="1800">
                <a:solidFill>
                  <a:schemeClr val="dk1"/>
                </a:solidFill>
                <a:latin typeface="Open Sans"/>
                <a:ea typeface="Open Sans"/>
                <a:cs typeface="Open Sans"/>
                <a:sym typeface="Open Sans"/>
              </a:rPr>
              <a:t>information sent from the user</a:t>
            </a:r>
            <a:br>
              <a:rPr lang="en" sz="1800">
                <a:solidFill>
                  <a:schemeClr val="dk1"/>
                </a:solidFill>
                <a:latin typeface="Open Sans"/>
                <a:ea typeface="Open Sans"/>
                <a:cs typeface="Open Sans"/>
                <a:sym typeface="Open Sans"/>
              </a:rPr>
            </a:b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It requires the path of the route and a callback function.  </a:t>
            </a:r>
            <a:endParaRPr sz="1800">
              <a:solidFill>
                <a:schemeClr val="dk1"/>
              </a:solidFill>
              <a:latin typeface="Open Sans"/>
              <a:ea typeface="Open Sans"/>
              <a:cs typeface="Open Sans"/>
              <a:sym typeface="Open Sans"/>
            </a:endParaRPr>
          </a:p>
          <a:p>
            <a:pPr indent="0" lvl="0" marL="0" rtl="0" algn="l">
              <a:lnSpc>
                <a:spcPct val="115000"/>
              </a:lnSpc>
              <a:spcBef>
                <a:spcPts val="1000"/>
              </a:spcBef>
              <a:spcAft>
                <a:spcPts val="1000"/>
              </a:spcAft>
              <a:buNone/>
            </a:pPr>
            <a:r>
              <a:t/>
            </a:r>
            <a:endParaRPr sz="1800">
              <a:latin typeface="Open Sans"/>
              <a:ea typeface="Open Sans"/>
              <a:cs typeface="Open Sans"/>
              <a:sym typeface="Open Sans"/>
            </a:endParaRPr>
          </a:p>
        </p:txBody>
      </p:sp>
      <p:sp>
        <p:nvSpPr>
          <p:cNvPr id="857" name="Google Shape;857;p114"/>
          <p:cNvSpPr txBox="1"/>
          <p:nvPr/>
        </p:nvSpPr>
        <p:spPr>
          <a:xfrm>
            <a:off x="4683075" y="2468375"/>
            <a:ext cx="4143300" cy="389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Consolas"/>
                <a:ea typeface="Consolas"/>
                <a:cs typeface="Consolas"/>
                <a:sym typeface="Consolas"/>
              </a:rPr>
              <a:t>.redirect()</a:t>
            </a:r>
            <a:endParaRPr b="1" sz="2200">
              <a:solidFill>
                <a:srgbClr val="5EA5E5"/>
              </a:solidFill>
              <a:latin typeface="Consolas"/>
              <a:ea typeface="Consolas"/>
              <a:cs typeface="Consolas"/>
              <a:sym typeface="Consolas"/>
            </a:endParaRPr>
          </a:p>
          <a:p>
            <a:pPr indent="-342900" lvl="0" marL="457200" rtl="0" algn="l">
              <a:lnSpc>
                <a:spcPct val="115000"/>
              </a:lnSpc>
              <a:spcBef>
                <a:spcPts val="100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Tells the app to send the user to another page. In our app, we'll use it to return the home page to the user after they submit an update, or return an error page if something is wrong </a:t>
            </a:r>
            <a:br>
              <a:rPr lang="en" sz="1800">
                <a:solidFill>
                  <a:schemeClr val="dk1"/>
                </a:solidFill>
                <a:latin typeface="Open Sans"/>
                <a:ea typeface="Open Sans"/>
                <a:cs typeface="Open Sans"/>
                <a:sym typeface="Open Sans"/>
              </a:rPr>
            </a:b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It requires the endpoint of the page you want to redirect to as a string</a:t>
            </a:r>
            <a:endParaRPr sz="1800">
              <a:solidFill>
                <a:schemeClr val="dk1"/>
              </a:solidFill>
              <a:latin typeface="Open Sans"/>
              <a:ea typeface="Open Sans"/>
              <a:cs typeface="Open Sans"/>
              <a:sym typeface="Open Sans"/>
            </a:endParaRPr>
          </a:p>
          <a:p>
            <a:pPr indent="0" lvl="0" marL="0" rtl="0" algn="l">
              <a:lnSpc>
                <a:spcPct val="115000"/>
              </a:lnSpc>
              <a:spcBef>
                <a:spcPts val="1000"/>
              </a:spcBef>
              <a:spcAft>
                <a:spcPts val="1000"/>
              </a:spcAft>
              <a:buNone/>
            </a:pPr>
            <a:r>
              <a:t/>
            </a:r>
            <a:endParaRPr sz="1800">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115"/>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15"/>
          <p:cNvSpPr txBox="1"/>
          <p:nvPr/>
        </p:nvSpPr>
        <p:spPr>
          <a:xfrm>
            <a:off x="763350" y="1310550"/>
            <a:ext cx="7617300" cy="4236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Node.js creates a the server for your app, and Express handles the requests and responses. </a:t>
            </a:r>
            <a:br>
              <a:rPr b="1" lang="en" sz="2800">
                <a:solidFill>
                  <a:schemeClr val="lt1"/>
                </a:solidFill>
                <a:latin typeface="Open Sans"/>
                <a:ea typeface="Open Sans"/>
                <a:cs typeface="Open Sans"/>
                <a:sym typeface="Open Sans"/>
              </a:rPr>
            </a:br>
            <a:br>
              <a:rPr b="1" lang="en" sz="2800">
                <a:solidFill>
                  <a:schemeClr val="lt1"/>
                </a:solidFill>
                <a:latin typeface="Open Sans"/>
                <a:ea typeface="Open Sans"/>
                <a:cs typeface="Open Sans"/>
                <a:sym typeface="Open Sans"/>
              </a:rPr>
            </a:br>
            <a:r>
              <a:rPr b="1" lang="en" sz="2800">
                <a:solidFill>
                  <a:schemeClr val="lt1"/>
                </a:solidFill>
                <a:latin typeface="Open Sans"/>
                <a:ea typeface="Open Sans"/>
                <a:cs typeface="Open Sans"/>
                <a:sym typeface="Open Sans"/>
              </a:rPr>
              <a:t>The information in those requests and responses needs to be saved to a database. Let's learn about how this app achieves that!</a:t>
            </a:r>
            <a:endParaRPr b="1" sz="2800">
              <a:solidFill>
                <a:schemeClr val="lt1"/>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11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MongoDB and Mongoose</a:t>
            </a:r>
            <a:endParaRPr b="1" sz="3000">
              <a:solidFill>
                <a:srgbClr val="000000"/>
              </a:solidFill>
              <a:latin typeface="Open Sans"/>
              <a:ea typeface="Open Sans"/>
              <a:cs typeface="Open Sans"/>
              <a:sym typeface="Open Sans"/>
            </a:endParaRPr>
          </a:p>
        </p:txBody>
      </p:sp>
      <p:sp>
        <p:nvSpPr>
          <p:cNvPr id="869" name="Google Shape;869;p116"/>
          <p:cNvSpPr txBox="1"/>
          <p:nvPr/>
        </p:nvSpPr>
        <p:spPr>
          <a:xfrm>
            <a:off x="962700" y="1450400"/>
            <a:ext cx="7218600" cy="101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 sz="1800">
                <a:latin typeface="Open Sans"/>
                <a:ea typeface="Open Sans"/>
                <a:cs typeface="Open Sans"/>
                <a:sym typeface="Open Sans"/>
              </a:rPr>
              <a:t>We won't cover MongoDB and Mongoose in depth in this workshop, but here's what you need to know: </a:t>
            </a:r>
            <a:endParaRPr sz="1800">
              <a:latin typeface="Open Sans"/>
              <a:ea typeface="Open Sans"/>
              <a:cs typeface="Open Sans"/>
              <a:sym typeface="Open Sans"/>
            </a:endParaRPr>
          </a:p>
        </p:txBody>
      </p:sp>
      <p:sp>
        <p:nvSpPr>
          <p:cNvPr id="870" name="Google Shape;870;p116"/>
          <p:cNvSpPr txBox="1"/>
          <p:nvPr/>
        </p:nvSpPr>
        <p:spPr>
          <a:xfrm>
            <a:off x="162350" y="3840475"/>
            <a:ext cx="4396500" cy="2924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mongoDB is a non-relational database</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The updates that users </a:t>
            </a:r>
            <a:r>
              <a:rPr b="1" lang="en" sz="1800">
                <a:latin typeface="Consolas"/>
                <a:ea typeface="Consolas"/>
                <a:cs typeface="Consolas"/>
                <a:sym typeface="Consolas"/>
              </a:rPr>
              <a:t>post</a:t>
            </a:r>
            <a:r>
              <a:rPr lang="en" sz="1800">
                <a:latin typeface="Open Sans"/>
                <a:ea typeface="Open Sans"/>
                <a:cs typeface="Open Sans"/>
                <a:sym typeface="Open Sans"/>
              </a:rPr>
              <a:t> to our app will be stored in a mongoDB database</a:t>
            </a:r>
            <a:endParaRPr sz="1800">
              <a:latin typeface="Open Sans"/>
              <a:ea typeface="Open Sans"/>
              <a:cs typeface="Open Sans"/>
              <a:sym typeface="Open Sans"/>
            </a:endParaRPr>
          </a:p>
          <a:p>
            <a:pPr indent="-368300" lvl="0" marL="457200" rtl="0" algn="l">
              <a:lnSpc>
                <a:spcPct val="115000"/>
              </a:lnSpc>
              <a:spcBef>
                <a:spcPts val="1000"/>
              </a:spcBef>
              <a:spcAft>
                <a:spcPts val="1000"/>
              </a:spcAft>
              <a:buSzPts val="2200"/>
              <a:buFont typeface="Open Sans"/>
              <a:buChar char="●"/>
            </a:pPr>
            <a:r>
              <a:rPr lang="en" sz="1800">
                <a:latin typeface="Open Sans"/>
                <a:ea typeface="Open Sans"/>
                <a:cs typeface="Open Sans"/>
                <a:sym typeface="Open Sans"/>
              </a:rPr>
              <a:t>Instead of installing MongoDB, we'll use a hosted version of it on Microsoft Azure</a:t>
            </a:r>
            <a:endParaRPr sz="2200">
              <a:latin typeface="Open Sans"/>
              <a:ea typeface="Open Sans"/>
              <a:cs typeface="Open Sans"/>
              <a:sym typeface="Open Sans"/>
            </a:endParaRPr>
          </a:p>
        </p:txBody>
      </p:sp>
      <p:pic>
        <p:nvPicPr>
          <p:cNvPr id="871" name="Google Shape;871;p116"/>
          <p:cNvPicPr preferRelativeResize="0"/>
          <p:nvPr/>
        </p:nvPicPr>
        <p:blipFill>
          <a:blip r:embed="rId3">
            <a:alphaModFix/>
          </a:blip>
          <a:stretch>
            <a:fillRect/>
          </a:stretch>
        </p:blipFill>
        <p:spPr>
          <a:xfrm>
            <a:off x="572125" y="2478000"/>
            <a:ext cx="3576914" cy="1019700"/>
          </a:xfrm>
          <a:prstGeom prst="rect">
            <a:avLst/>
          </a:prstGeom>
          <a:noFill/>
          <a:ln>
            <a:noFill/>
          </a:ln>
        </p:spPr>
      </p:pic>
      <p:sp>
        <p:nvSpPr>
          <p:cNvPr id="872" name="Google Shape;872;p116"/>
          <p:cNvSpPr txBox="1"/>
          <p:nvPr/>
        </p:nvSpPr>
        <p:spPr>
          <a:xfrm>
            <a:off x="5190250" y="2620350"/>
            <a:ext cx="3366000" cy="735000"/>
          </a:xfrm>
          <a:prstGeom prst="rect">
            <a:avLst/>
          </a:prstGeom>
          <a:noFill/>
          <a:ln>
            <a:noFill/>
          </a:ln>
        </p:spPr>
        <p:txBody>
          <a:bodyPr anchorCtr="0" anchor="ctr" bIns="91425" lIns="91425" spcFirstLastPara="1" rIns="91425" wrap="square" tIns="91425">
            <a:noAutofit/>
          </a:bodyPr>
          <a:lstStyle/>
          <a:p>
            <a:pPr indent="-215900" lvl="0" marL="0" rtl="0" algn="ctr">
              <a:lnSpc>
                <a:spcPct val="115000"/>
              </a:lnSpc>
              <a:spcBef>
                <a:spcPts val="0"/>
              </a:spcBef>
              <a:spcAft>
                <a:spcPts val="0"/>
              </a:spcAft>
              <a:buNone/>
            </a:pPr>
            <a:r>
              <a:rPr lang="en" sz="3600" u="sng">
                <a:solidFill>
                  <a:srgbClr val="880000"/>
                </a:solidFill>
                <a:hlinkClick r:id="rId4"/>
              </a:rPr>
              <a:t>mongoose</a:t>
            </a:r>
            <a:endParaRPr sz="3600" u="sng">
              <a:solidFill>
                <a:srgbClr val="880000"/>
              </a:solidFill>
              <a:hlinkClick r:id="rId5"/>
            </a:endParaRPr>
          </a:p>
        </p:txBody>
      </p:sp>
      <p:sp>
        <p:nvSpPr>
          <p:cNvPr id="873" name="Google Shape;873;p116"/>
          <p:cNvSpPr txBox="1"/>
          <p:nvPr/>
        </p:nvSpPr>
        <p:spPr>
          <a:xfrm>
            <a:off x="4764863" y="3840475"/>
            <a:ext cx="4216800" cy="2467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mongoose is a framework for structuring data in a mongoDB database. </a:t>
            </a:r>
            <a:endParaRPr sz="1800">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Google Shape;878;p117"/>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17"/>
          <p:cNvSpPr txBox="1"/>
          <p:nvPr/>
        </p:nvSpPr>
        <p:spPr>
          <a:xfrm>
            <a:off x="646200" y="1665150"/>
            <a:ext cx="78516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N</a:t>
            </a:r>
            <a:r>
              <a:rPr b="1" lang="en" sz="2800">
                <a:solidFill>
                  <a:schemeClr val="lt1"/>
                </a:solidFill>
                <a:latin typeface="Open Sans"/>
                <a:ea typeface="Open Sans"/>
                <a:cs typeface="Open Sans"/>
                <a:sym typeface="Open Sans"/>
              </a:rPr>
              <a:t>ow you have experience with Node.js and Express and a base level understanding of MongoDB and Mongoose.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Let's download our project! </a:t>
            </a:r>
            <a:endParaRPr b="1" sz="2800">
              <a:solidFill>
                <a:schemeClr val="lt1"/>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11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Download the Hacker Log Starter Code</a:t>
            </a:r>
            <a:endParaRPr b="1" sz="3000">
              <a:solidFill>
                <a:srgbClr val="000000"/>
              </a:solidFill>
              <a:latin typeface="Open Sans"/>
              <a:ea typeface="Open Sans"/>
              <a:cs typeface="Open Sans"/>
              <a:sym typeface="Open Sans"/>
            </a:endParaRPr>
          </a:p>
        </p:txBody>
      </p:sp>
      <p:sp>
        <p:nvSpPr>
          <p:cNvPr id="885" name="Google Shape;885;p118"/>
          <p:cNvSpPr/>
          <p:nvPr/>
        </p:nvSpPr>
        <p:spPr>
          <a:xfrm>
            <a:off x="589200" y="2352763"/>
            <a:ext cx="7965600" cy="7335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http://mlhlocal.host/azure-web-code</a:t>
            </a:r>
            <a:endParaRPr sz="2800">
              <a:solidFill>
                <a:srgbClr val="EAEAEA"/>
              </a:solidFill>
            </a:endParaRPr>
          </a:p>
        </p:txBody>
      </p:sp>
      <p:sp>
        <p:nvSpPr>
          <p:cNvPr id="886" name="Google Shape;886;p118"/>
          <p:cNvSpPr txBox="1"/>
          <p:nvPr/>
        </p:nvSpPr>
        <p:spPr>
          <a:xfrm>
            <a:off x="758250" y="3329500"/>
            <a:ext cx="7627500" cy="33180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Navigate to the URL above.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A zip file of the code will be downloaded. </a:t>
            </a:r>
            <a:r>
              <a:rPr b="1" lang="en" sz="1800" u="sng">
                <a:solidFill>
                  <a:srgbClr val="353535"/>
                </a:solidFill>
                <a:latin typeface="Open Sans"/>
                <a:ea typeface="Open Sans"/>
                <a:cs typeface="Open Sans"/>
                <a:sym typeface="Open Sans"/>
              </a:rPr>
              <a:t>Note:</a:t>
            </a:r>
            <a:r>
              <a:rPr lang="en" sz="1800">
                <a:solidFill>
                  <a:srgbClr val="353535"/>
                </a:solidFill>
                <a:latin typeface="Open Sans"/>
                <a:ea typeface="Open Sans"/>
                <a:cs typeface="Open Sans"/>
                <a:sym typeface="Open Sans"/>
              </a:rPr>
              <a:t> This is only a download. No webpage will load.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We need to unzip the file and open it in Visual Studio Code. These steps are different for MacOS and Windows – please follow the next steps </a:t>
            </a:r>
            <a:r>
              <a:rPr b="1" lang="en" sz="1800">
                <a:solidFill>
                  <a:srgbClr val="353535"/>
                </a:solidFill>
                <a:latin typeface="Open Sans"/>
                <a:ea typeface="Open Sans"/>
                <a:cs typeface="Open Sans"/>
                <a:sym typeface="Open Sans"/>
              </a:rPr>
              <a:t>very carefully</a:t>
            </a:r>
            <a:r>
              <a:rPr lang="en" sz="1800">
                <a:solidFill>
                  <a:srgbClr val="353535"/>
                </a:solidFill>
                <a:latin typeface="Open Sans"/>
                <a:ea typeface="Open Sans"/>
                <a:cs typeface="Open Sans"/>
                <a:sym typeface="Open Sans"/>
              </a:rPr>
              <a:t> depending on your operating system!</a:t>
            </a:r>
            <a:endParaRPr sz="1800">
              <a:solidFill>
                <a:srgbClr val="353535"/>
              </a:solidFill>
              <a:latin typeface="Open Sans"/>
              <a:ea typeface="Open Sans"/>
              <a:cs typeface="Open Sans"/>
              <a:sym typeface="Open Sans"/>
            </a:endParaRPr>
          </a:p>
        </p:txBody>
      </p:sp>
      <p:sp>
        <p:nvSpPr>
          <p:cNvPr id="887" name="Google Shape;887;p118"/>
          <p:cNvSpPr txBox="1"/>
          <p:nvPr/>
        </p:nvSpPr>
        <p:spPr>
          <a:xfrm>
            <a:off x="3528150" y="1500538"/>
            <a:ext cx="2087700" cy="60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Google Shape;892;p11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Add Project to Visual Studio Code: MacOS</a:t>
            </a:r>
            <a:endParaRPr b="1" sz="3000">
              <a:solidFill>
                <a:srgbClr val="000000"/>
              </a:solidFill>
              <a:latin typeface="Open Sans"/>
              <a:ea typeface="Open Sans"/>
              <a:cs typeface="Open Sans"/>
              <a:sym typeface="Open Sans"/>
            </a:endParaRPr>
          </a:p>
        </p:txBody>
      </p:sp>
      <p:sp>
        <p:nvSpPr>
          <p:cNvPr id="893" name="Google Shape;893;p119"/>
          <p:cNvSpPr txBox="1"/>
          <p:nvPr/>
        </p:nvSpPr>
        <p:spPr>
          <a:xfrm>
            <a:off x="161550" y="1804550"/>
            <a:ext cx="3704400" cy="46248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Click the downloaded zip file. It will be automatically unzipped.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a:pPr>
            <a:r>
              <a:rPr lang="en" sz="1800">
                <a:latin typeface="Open Sans"/>
                <a:ea typeface="Open Sans"/>
                <a:cs typeface="Open Sans"/>
                <a:sym typeface="Open Sans"/>
              </a:rPr>
              <a:t>In Visual Studio Code, Click</a:t>
            </a:r>
            <a:r>
              <a:rPr lang="en" sz="1800">
                <a:solidFill>
                  <a:srgbClr val="353535"/>
                </a:solidFill>
                <a:latin typeface="Open Sans"/>
                <a:ea typeface="Open Sans"/>
                <a:cs typeface="Open Sans"/>
                <a:sym typeface="Open Sans"/>
              </a:rPr>
              <a:t> </a:t>
            </a:r>
            <a:r>
              <a:rPr b="1" lang="en" sz="1800">
                <a:solidFill>
                  <a:srgbClr val="5EA5E5"/>
                </a:solidFill>
                <a:latin typeface="Open Sans"/>
                <a:ea typeface="Open Sans"/>
                <a:cs typeface="Open Sans"/>
                <a:sym typeface="Open Sans"/>
              </a:rPr>
              <a:t>File</a:t>
            </a:r>
            <a:r>
              <a:rPr lang="en" sz="1800">
                <a:solidFill>
                  <a:srgbClr val="353535"/>
                </a:solidFill>
                <a:latin typeface="Open Sans"/>
                <a:ea typeface="Open Sans"/>
                <a:cs typeface="Open Sans"/>
                <a:sym typeface="Open Sans"/>
              </a:rPr>
              <a:t> </a:t>
            </a:r>
            <a:r>
              <a:rPr lang="en" sz="1800">
                <a:latin typeface="Open Sans"/>
                <a:ea typeface="Open Sans"/>
                <a:cs typeface="Open Sans"/>
                <a:sym typeface="Open Sans"/>
              </a:rPr>
              <a:t>-&gt; </a:t>
            </a:r>
            <a:r>
              <a:rPr b="1" lang="en" sz="1800">
                <a:solidFill>
                  <a:srgbClr val="5EA5E5"/>
                </a:solidFill>
                <a:latin typeface="Open Sans"/>
                <a:ea typeface="Open Sans"/>
                <a:cs typeface="Open Sans"/>
                <a:sym typeface="Open Sans"/>
              </a:rPr>
              <a:t>Add Folder to Workspace</a:t>
            </a:r>
            <a:r>
              <a:rPr lang="en" sz="1800">
                <a:latin typeface="Open Sans"/>
                <a:ea typeface="Open Sans"/>
                <a:cs typeface="Open Sans"/>
                <a:sym typeface="Open Sans"/>
              </a:rPr>
              <a:t>. </a:t>
            </a:r>
            <a:endParaRPr sz="1800">
              <a:latin typeface="Open Sans"/>
              <a:ea typeface="Open Sans"/>
              <a:cs typeface="Open Sans"/>
              <a:sym typeface="Open Sans"/>
            </a:endParaRPr>
          </a:p>
        </p:txBody>
      </p:sp>
      <p:pic>
        <p:nvPicPr>
          <p:cNvPr id="894" name="Google Shape;894;p119"/>
          <p:cNvPicPr preferRelativeResize="0"/>
          <p:nvPr/>
        </p:nvPicPr>
        <p:blipFill>
          <a:blip r:embed="rId3">
            <a:alphaModFix/>
          </a:blip>
          <a:stretch>
            <a:fillRect/>
          </a:stretch>
        </p:blipFill>
        <p:spPr>
          <a:xfrm>
            <a:off x="3934025" y="1657125"/>
            <a:ext cx="4798505" cy="4541651"/>
          </a:xfrm>
          <a:prstGeom prst="rect">
            <a:avLst/>
          </a:prstGeom>
          <a:noFill/>
          <a:ln cap="flat" cmpd="sng" w="19050">
            <a:solidFill>
              <a:srgbClr val="000000"/>
            </a:solidFill>
            <a:prstDash val="solid"/>
            <a:round/>
            <a:headEnd len="sm" w="sm" type="none"/>
            <a:tailEnd len="sm" w="sm" type="none"/>
          </a:ln>
        </p:spPr>
      </p:pic>
      <p:sp>
        <p:nvSpPr>
          <p:cNvPr id="895" name="Google Shape;895;p119"/>
          <p:cNvSpPr txBox="1"/>
          <p:nvPr/>
        </p:nvSpPr>
        <p:spPr>
          <a:xfrm>
            <a:off x="969900" y="1804550"/>
            <a:ext cx="2087700" cy="60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12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Add Project to Visual Studio Code: MacOS</a:t>
            </a:r>
            <a:endParaRPr b="1" sz="3000">
              <a:solidFill>
                <a:srgbClr val="000000"/>
              </a:solidFill>
              <a:latin typeface="Open Sans"/>
              <a:ea typeface="Open Sans"/>
              <a:cs typeface="Open Sans"/>
              <a:sym typeface="Open Sans"/>
            </a:endParaRPr>
          </a:p>
        </p:txBody>
      </p:sp>
      <p:sp>
        <p:nvSpPr>
          <p:cNvPr id="901" name="Google Shape;901;p120"/>
          <p:cNvSpPr txBox="1"/>
          <p:nvPr/>
        </p:nvSpPr>
        <p:spPr>
          <a:xfrm>
            <a:off x="1536600" y="4981225"/>
            <a:ext cx="6070800" cy="16863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3"/>
            </a:pPr>
            <a:r>
              <a:rPr lang="en" sz="1800">
                <a:latin typeface="Open Sans"/>
                <a:ea typeface="Open Sans"/>
                <a:cs typeface="Open Sans"/>
                <a:sym typeface="Open Sans"/>
              </a:rPr>
              <a:t>In the file navigator modal, navigate to Downloads.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startAt="3"/>
            </a:pPr>
            <a:r>
              <a:rPr lang="en" sz="1800">
                <a:latin typeface="Open Sans"/>
                <a:ea typeface="Open Sans"/>
                <a:cs typeface="Open Sans"/>
                <a:sym typeface="Open Sans"/>
              </a:rPr>
              <a:t>Select </a:t>
            </a:r>
            <a:r>
              <a:rPr b="1" lang="en" sz="1800">
                <a:latin typeface="Consolas"/>
                <a:ea typeface="Consolas"/>
                <a:cs typeface="Consolas"/>
                <a:sym typeface="Consolas"/>
              </a:rPr>
              <a:t>mlh-localhost-hackerlog-master</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startAt="3"/>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Add</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902" name="Google Shape;902;p120"/>
          <p:cNvSpPr txBox="1"/>
          <p:nvPr/>
        </p:nvSpPr>
        <p:spPr>
          <a:xfrm>
            <a:off x="3528150" y="1455025"/>
            <a:ext cx="2087700" cy="60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grpSp>
        <p:nvGrpSpPr>
          <p:cNvPr id="903" name="Google Shape;903;p120"/>
          <p:cNvGrpSpPr/>
          <p:nvPr/>
        </p:nvGrpSpPr>
        <p:grpSpPr>
          <a:xfrm>
            <a:off x="1733900" y="2417450"/>
            <a:ext cx="5676200" cy="2131349"/>
            <a:chOff x="1733900" y="2417450"/>
            <a:chExt cx="5676200" cy="2131349"/>
          </a:xfrm>
        </p:grpSpPr>
        <p:grpSp>
          <p:nvGrpSpPr>
            <p:cNvPr id="904" name="Google Shape;904;p120"/>
            <p:cNvGrpSpPr/>
            <p:nvPr/>
          </p:nvGrpSpPr>
          <p:grpSpPr>
            <a:xfrm>
              <a:off x="1733900" y="2417450"/>
              <a:ext cx="5676200" cy="2131349"/>
              <a:chOff x="1692000" y="1525550"/>
              <a:chExt cx="5676200" cy="2131349"/>
            </a:xfrm>
          </p:grpSpPr>
          <p:pic>
            <p:nvPicPr>
              <p:cNvPr id="905" name="Google Shape;905;p120"/>
              <p:cNvPicPr preferRelativeResize="0"/>
              <p:nvPr/>
            </p:nvPicPr>
            <p:blipFill rotWithShape="1">
              <a:blip r:embed="rId3">
                <a:alphaModFix/>
              </a:blip>
              <a:srcRect b="34344" l="787" r="777" t="0"/>
              <a:stretch/>
            </p:blipFill>
            <p:spPr>
              <a:xfrm>
                <a:off x="1692000" y="1525550"/>
                <a:ext cx="5676198" cy="2131349"/>
              </a:xfrm>
              <a:prstGeom prst="rect">
                <a:avLst/>
              </a:prstGeom>
              <a:noFill/>
              <a:ln cap="flat" cmpd="sng" w="19050">
                <a:solidFill>
                  <a:srgbClr val="000000"/>
                </a:solidFill>
                <a:prstDash val="solid"/>
                <a:round/>
                <a:headEnd len="sm" w="sm" type="none"/>
                <a:tailEnd len="sm" w="sm" type="none"/>
              </a:ln>
            </p:spPr>
          </p:pic>
          <p:pic>
            <p:nvPicPr>
              <p:cNvPr id="906" name="Google Shape;906;p120"/>
              <p:cNvPicPr preferRelativeResize="0"/>
              <p:nvPr/>
            </p:nvPicPr>
            <p:blipFill rotWithShape="1">
              <a:blip r:embed="rId4">
                <a:alphaModFix/>
              </a:blip>
              <a:srcRect b="0" l="0" r="0" t="22803"/>
              <a:stretch/>
            </p:blipFill>
            <p:spPr>
              <a:xfrm>
                <a:off x="1692000" y="3421374"/>
                <a:ext cx="5676200" cy="235525"/>
              </a:xfrm>
              <a:prstGeom prst="rect">
                <a:avLst/>
              </a:prstGeom>
              <a:noFill/>
              <a:ln>
                <a:noFill/>
              </a:ln>
            </p:spPr>
          </p:pic>
        </p:grpSp>
        <p:sp>
          <p:nvSpPr>
            <p:cNvPr id="907" name="Google Shape;907;p120"/>
            <p:cNvSpPr/>
            <p:nvPr/>
          </p:nvSpPr>
          <p:spPr>
            <a:xfrm>
              <a:off x="1733900" y="2999525"/>
              <a:ext cx="833400" cy="879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1" name="Shape 911"/>
        <p:cNvGrpSpPr/>
        <p:nvPr/>
      </p:nvGrpSpPr>
      <p:grpSpPr>
        <a:xfrm>
          <a:off x="0" y="0"/>
          <a:ext cx="0" cy="0"/>
          <a:chOff x="0" y="0"/>
          <a:chExt cx="0" cy="0"/>
        </a:xfrm>
      </p:grpSpPr>
      <p:sp>
        <p:nvSpPr>
          <p:cNvPr id="912" name="Google Shape;912;p12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Add Project to Visual Studio Code: Windows</a:t>
            </a:r>
            <a:endParaRPr b="1" sz="3000">
              <a:latin typeface="Open Sans"/>
              <a:ea typeface="Open Sans"/>
              <a:cs typeface="Open Sans"/>
              <a:sym typeface="Open Sans"/>
            </a:endParaRPr>
          </a:p>
        </p:txBody>
      </p:sp>
      <p:sp>
        <p:nvSpPr>
          <p:cNvPr id="913" name="Google Shape;913;p121"/>
          <p:cNvSpPr txBox="1"/>
          <p:nvPr/>
        </p:nvSpPr>
        <p:spPr>
          <a:xfrm>
            <a:off x="1293600" y="4887075"/>
            <a:ext cx="6556800" cy="1864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AutoNum type="arabicPeriod"/>
            </a:pPr>
            <a:r>
              <a:rPr lang="en" sz="1800">
                <a:latin typeface="Open Sans"/>
                <a:ea typeface="Open Sans"/>
                <a:cs typeface="Open Sans"/>
                <a:sym typeface="Open Sans"/>
              </a:rPr>
              <a:t>On a Windows computer, open the Downloads folder.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AutoNum type="arabicPeriod"/>
            </a:pPr>
            <a:r>
              <a:rPr lang="en" sz="1800">
                <a:latin typeface="Open Sans"/>
                <a:ea typeface="Open Sans"/>
                <a:cs typeface="Open Sans"/>
                <a:sym typeface="Open Sans"/>
              </a:rPr>
              <a:t>Select </a:t>
            </a:r>
            <a:r>
              <a:rPr b="1" lang="en" sz="1800">
                <a:latin typeface="Consolas"/>
                <a:ea typeface="Consolas"/>
                <a:cs typeface="Consolas"/>
                <a:sym typeface="Consolas"/>
              </a:rPr>
              <a:t>mlh-localhost-hackerlog-master</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lnSpc>
                <a:spcPct val="115000"/>
              </a:lnSpc>
              <a:spcBef>
                <a:spcPts val="1000"/>
              </a:spcBef>
              <a:spcAft>
                <a:spcPts val="0"/>
              </a:spcAft>
              <a:buClr>
                <a:srgbClr val="353535"/>
              </a:buClr>
              <a:buSzPts val="1800"/>
              <a:buFont typeface="Open Sans"/>
              <a:buAutoNum type="arabicPeriod"/>
            </a:pPr>
            <a:r>
              <a:rPr lang="en" sz="1800">
                <a:latin typeface="Open Sans"/>
                <a:ea typeface="Open Sans"/>
                <a:cs typeface="Open Sans"/>
                <a:sym typeface="Open Sans"/>
              </a:rPr>
              <a:t>Select</a:t>
            </a:r>
            <a:r>
              <a:rPr lang="en" sz="1800">
                <a:solidFill>
                  <a:srgbClr val="353535"/>
                </a:solidFill>
                <a:latin typeface="Open Sans"/>
                <a:ea typeface="Open Sans"/>
                <a:cs typeface="Open Sans"/>
                <a:sym typeface="Open Sans"/>
              </a:rPr>
              <a:t> </a:t>
            </a:r>
            <a:r>
              <a:rPr b="1" lang="en" sz="1800">
                <a:solidFill>
                  <a:srgbClr val="5EA5E5"/>
                </a:solidFill>
                <a:latin typeface="Open Sans"/>
                <a:ea typeface="Open Sans"/>
                <a:cs typeface="Open Sans"/>
                <a:sym typeface="Open Sans"/>
              </a:rPr>
              <a:t>Extract</a:t>
            </a:r>
            <a:r>
              <a:rPr lang="en" sz="1800">
                <a:solidFill>
                  <a:srgbClr val="353535"/>
                </a:solidFill>
                <a:latin typeface="Open Sans"/>
                <a:ea typeface="Open Sans"/>
                <a:cs typeface="Open Sans"/>
                <a:sym typeface="Open Sans"/>
              </a:rPr>
              <a:t> </a:t>
            </a:r>
            <a:r>
              <a:rPr lang="en" sz="1800">
                <a:latin typeface="Open Sans"/>
                <a:ea typeface="Open Sans"/>
                <a:cs typeface="Open Sans"/>
                <a:sym typeface="Open Sans"/>
              </a:rPr>
              <a:t>at the top.</a:t>
            </a:r>
            <a:endParaRPr sz="1800">
              <a:latin typeface="Open Sans"/>
              <a:ea typeface="Open Sans"/>
              <a:cs typeface="Open Sans"/>
              <a:sym typeface="Open Sans"/>
            </a:endParaRPr>
          </a:p>
          <a:p>
            <a:pPr indent="-342900" lvl="0" marL="457200" rtl="0" algn="l">
              <a:lnSpc>
                <a:spcPct val="115000"/>
              </a:lnSpc>
              <a:spcBef>
                <a:spcPts val="1000"/>
              </a:spcBef>
              <a:spcAft>
                <a:spcPts val="1000"/>
              </a:spcAft>
              <a:buClr>
                <a:srgbClr val="353535"/>
              </a:buClr>
              <a:buSzPts val="1800"/>
              <a:buFont typeface="Open Sans"/>
              <a:buAutoNum type="arabicPeriod"/>
            </a:pPr>
            <a:r>
              <a:rPr lang="en" sz="1800">
                <a:latin typeface="Open Sans"/>
                <a:ea typeface="Open Sans"/>
                <a:cs typeface="Open Sans"/>
                <a:sym typeface="Open Sans"/>
              </a:rPr>
              <a:t>Select</a:t>
            </a:r>
            <a:r>
              <a:rPr lang="en" sz="1800">
                <a:solidFill>
                  <a:srgbClr val="353535"/>
                </a:solidFill>
                <a:latin typeface="Open Sans"/>
                <a:ea typeface="Open Sans"/>
                <a:cs typeface="Open Sans"/>
                <a:sym typeface="Open Sans"/>
              </a:rPr>
              <a:t> </a:t>
            </a:r>
            <a:r>
              <a:rPr b="1" lang="en" sz="1800">
                <a:solidFill>
                  <a:srgbClr val="5EA5E5"/>
                </a:solidFill>
                <a:latin typeface="Open Sans"/>
                <a:ea typeface="Open Sans"/>
                <a:cs typeface="Open Sans"/>
                <a:sym typeface="Open Sans"/>
              </a:rPr>
              <a:t>Extract All</a:t>
            </a:r>
            <a:r>
              <a:rPr lang="en" sz="1800">
                <a:latin typeface="Open Sans"/>
                <a:ea typeface="Open Sans"/>
                <a:cs typeface="Open Sans"/>
                <a:sym typeface="Open Sans"/>
              </a:rPr>
              <a:t>.</a:t>
            </a:r>
            <a:r>
              <a:rPr lang="en" sz="1800">
                <a:solidFill>
                  <a:srgbClr val="353535"/>
                </a:solidFill>
                <a:latin typeface="Open Sans"/>
                <a:ea typeface="Open Sans"/>
                <a:cs typeface="Open Sans"/>
                <a:sym typeface="Open Sans"/>
              </a:rPr>
              <a:t> </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pic>
        <p:nvPicPr>
          <p:cNvPr id="914" name="Google Shape;914;p121"/>
          <p:cNvPicPr preferRelativeResize="0"/>
          <p:nvPr/>
        </p:nvPicPr>
        <p:blipFill rotWithShape="1">
          <a:blip r:embed="rId3">
            <a:alphaModFix/>
          </a:blip>
          <a:srcRect b="9" l="0" r="50869" t="1273"/>
          <a:stretch/>
        </p:blipFill>
        <p:spPr>
          <a:xfrm>
            <a:off x="2478950" y="1478750"/>
            <a:ext cx="4186101" cy="33388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Google Shape;919;p12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Add Project to Visual Studio Code: Windows</a:t>
            </a:r>
            <a:endParaRPr b="1" sz="3000">
              <a:latin typeface="Open Sans"/>
              <a:ea typeface="Open Sans"/>
              <a:cs typeface="Open Sans"/>
              <a:sym typeface="Open Sans"/>
            </a:endParaRPr>
          </a:p>
        </p:txBody>
      </p:sp>
      <p:sp>
        <p:nvSpPr>
          <p:cNvPr id="920" name="Google Shape;920;p122"/>
          <p:cNvSpPr txBox="1"/>
          <p:nvPr/>
        </p:nvSpPr>
        <p:spPr>
          <a:xfrm>
            <a:off x="161550" y="1520775"/>
            <a:ext cx="4634700" cy="49665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100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This screen will pop up. Delete </a:t>
            </a:r>
            <a:r>
              <a:rPr b="1" lang="en" sz="1800">
                <a:solidFill>
                  <a:srgbClr val="353535"/>
                </a:solidFill>
                <a:latin typeface="Consolas"/>
                <a:ea typeface="Consolas"/>
                <a:cs typeface="Consolas"/>
                <a:sym typeface="Consolas"/>
              </a:rPr>
              <a:t>mlh-localhost-hackerlog-master </a:t>
            </a:r>
            <a:r>
              <a:rPr lang="en" sz="1800">
                <a:solidFill>
                  <a:srgbClr val="353535"/>
                </a:solidFill>
                <a:latin typeface="Open Sans"/>
                <a:ea typeface="Open Sans"/>
                <a:cs typeface="Open Sans"/>
                <a:sym typeface="Open Sans"/>
              </a:rPr>
              <a:t>from the end of the file name. Select </a:t>
            </a:r>
            <a:r>
              <a:rPr b="1" lang="en" sz="1800">
                <a:solidFill>
                  <a:srgbClr val="5EA5E5"/>
                </a:solidFill>
                <a:latin typeface="Open Sans"/>
                <a:ea typeface="Open Sans"/>
                <a:cs typeface="Open Sans"/>
                <a:sym typeface="Open Sans"/>
              </a:rPr>
              <a:t>Extract</a:t>
            </a:r>
            <a:r>
              <a:rPr lang="en" sz="1800">
                <a:solidFill>
                  <a:srgbClr val="353535"/>
                </a:solidFill>
                <a:latin typeface="Open Sans"/>
                <a:ea typeface="Open Sans"/>
                <a:cs typeface="Open Sans"/>
                <a:sym typeface="Open Sans"/>
              </a:rPr>
              <a:t>.</a:t>
            </a:r>
            <a:endParaRPr sz="1800">
              <a:solidFill>
                <a:srgbClr val="353535"/>
              </a:solidFill>
              <a:latin typeface="Open Sans"/>
              <a:ea typeface="Open Sans"/>
              <a:cs typeface="Open Sans"/>
              <a:sym typeface="Open Sans"/>
            </a:endParaRPr>
          </a:p>
        </p:txBody>
      </p:sp>
      <p:pic>
        <p:nvPicPr>
          <p:cNvPr id="921" name="Google Shape;921;p122"/>
          <p:cNvPicPr preferRelativeResize="0"/>
          <p:nvPr/>
        </p:nvPicPr>
        <p:blipFill rotWithShape="1">
          <a:blip r:embed="rId3">
            <a:alphaModFix/>
          </a:blip>
          <a:srcRect b="49862" l="0" r="0" t="0"/>
          <a:stretch/>
        </p:blipFill>
        <p:spPr>
          <a:xfrm>
            <a:off x="4787625" y="1588576"/>
            <a:ext cx="4042425" cy="1671026"/>
          </a:xfrm>
          <a:prstGeom prst="rect">
            <a:avLst/>
          </a:prstGeom>
          <a:noFill/>
          <a:ln cap="flat" cmpd="sng" w="19050">
            <a:solidFill>
              <a:srgbClr val="000000"/>
            </a:solidFill>
            <a:prstDash val="solid"/>
            <a:round/>
            <a:headEnd len="sm" w="sm" type="none"/>
            <a:tailEnd len="sm" w="sm" type="none"/>
          </a:ln>
        </p:spPr>
      </p:pic>
      <p:pic>
        <p:nvPicPr>
          <p:cNvPr id="922" name="Google Shape;922;p122"/>
          <p:cNvPicPr preferRelativeResize="0"/>
          <p:nvPr/>
        </p:nvPicPr>
        <p:blipFill rotWithShape="1">
          <a:blip r:embed="rId4">
            <a:alphaModFix/>
          </a:blip>
          <a:srcRect b="0" l="0" r="0" t="6208"/>
          <a:stretch/>
        </p:blipFill>
        <p:spPr>
          <a:xfrm>
            <a:off x="4787625" y="3341125"/>
            <a:ext cx="4042425" cy="3166749"/>
          </a:xfrm>
          <a:prstGeom prst="rect">
            <a:avLst/>
          </a:prstGeom>
          <a:noFill/>
          <a:ln cap="flat" cmpd="sng" w="19050">
            <a:solidFill>
              <a:srgbClr val="000000"/>
            </a:solidFill>
            <a:prstDash val="solid"/>
            <a:round/>
            <a:headEnd len="sm" w="sm" type="none"/>
            <a:tailEnd len="sm" w="sm" type="none"/>
          </a:ln>
        </p:spPr>
      </p:pic>
      <p:sp>
        <p:nvSpPr>
          <p:cNvPr id="923" name="Google Shape;923;p122"/>
          <p:cNvSpPr/>
          <p:nvPr/>
        </p:nvSpPr>
        <p:spPr>
          <a:xfrm>
            <a:off x="6149600" y="2581625"/>
            <a:ext cx="1575600" cy="220200"/>
          </a:xfrm>
          <a:prstGeom prst="rect">
            <a:avLst/>
          </a:prstGeom>
          <a:noFill/>
          <a:ln cap="flat" cmpd="sng" w="19050">
            <a:solidFill>
              <a:srgbClr val="8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pic>
        <p:nvPicPr>
          <p:cNvPr id="503" name="Google Shape;503;p78"/>
          <p:cNvPicPr preferRelativeResize="0"/>
          <p:nvPr/>
        </p:nvPicPr>
        <p:blipFill>
          <a:blip r:embed="rId3">
            <a:alphaModFix/>
          </a:blip>
          <a:stretch>
            <a:fillRect/>
          </a:stretch>
        </p:blipFill>
        <p:spPr>
          <a:xfrm>
            <a:off x="1102500" y="2681333"/>
            <a:ext cx="390525" cy="228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12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Add Project to Visual Studio Code: Windows</a:t>
            </a:r>
            <a:endParaRPr b="1" sz="3000">
              <a:solidFill>
                <a:srgbClr val="000000"/>
              </a:solidFill>
              <a:latin typeface="Open Sans"/>
              <a:ea typeface="Open Sans"/>
              <a:cs typeface="Open Sans"/>
              <a:sym typeface="Open Sans"/>
            </a:endParaRPr>
          </a:p>
        </p:txBody>
      </p:sp>
      <p:sp>
        <p:nvSpPr>
          <p:cNvPr id="929" name="Google Shape;929;p123"/>
          <p:cNvSpPr txBox="1"/>
          <p:nvPr/>
        </p:nvSpPr>
        <p:spPr>
          <a:xfrm>
            <a:off x="161550" y="1804550"/>
            <a:ext cx="3704400" cy="46248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1000"/>
              </a:spcAft>
              <a:buClr>
                <a:srgbClr val="353535"/>
              </a:buClr>
              <a:buSzPts val="1800"/>
              <a:buFont typeface="Open Sans"/>
              <a:buAutoNum type="arabicPeriod" startAt="6"/>
            </a:pPr>
            <a:r>
              <a:rPr lang="en" sz="1800">
                <a:latin typeface="Open Sans"/>
                <a:ea typeface="Open Sans"/>
                <a:cs typeface="Open Sans"/>
                <a:sym typeface="Open Sans"/>
              </a:rPr>
              <a:t>In Visual Studio Code, Click</a:t>
            </a:r>
            <a:r>
              <a:rPr lang="en" sz="1800">
                <a:solidFill>
                  <a:srgbClr val="353535"/>
                </a:solidFill>
                <a:latin typeface="Open Sans"/>
                <a:ea typeface="Open Sans"/>
                <a:cs typeface="Open Sans"/>
                <a:sym typeface="Open Sans"/>
              </a:rPr>
              <a:t> </a:t>
            </a:r>
            <a:r>
              <a:rPr b="1" lang="en" sz="1800">
                <a:solidFill>
                  <a:srgbClr val="5EA5E5"/>
                </a:solidFill>
                <a:latin typeface="Open Sans"/>
                <a:ea typeface="Open Sans"/>
                <a:cs typeface="Open Sans"/>
                <a:sym typeface="Open Sans"/>
              </a:rPr>
              <a:t>File</a:t>
            </a:r>
            <a:r>
              <a:rPr lang="en" sz="1800">
                <a:solidFill>
                  <a:srgbClr val="353535"/>
                </a:solidFill>
                <a:latin typeface="Open Sans"/>
                <a:ea typeface="Open Sans"/>
                <a:cs typeface="Open Sans"/>
                <a:sym typeface="Open Sans"/>
              </a:rPr>
              <a:t> </a:t>
            </a:r>
            <a:r>
              <a:rPr lang="en" sz="1800">
                <a:latin typeface="Open Sans"/>
                <a:ea typeface="Open Sans"/>
                <a:cs typeface="Open Sans"/>
                <a:sym typeface="Open Sans"/>
              </a:rPr>
              <a:t>-&gt; </a:t>
            </a:r>
            <a:r>
              <a:rPr b="1" lang="en" sz="1800">
                <a:solidFill>
                  <a:srgbClr val="5EA5E5"/>
                </a:solidFill>
                <a:latin typeface="Open Sans"/>
                <a:ea typeface="Open Sans"/>
                <a:cs typeface="Open Sans"/>
                <a:sym typeface="Open Sans"/>
              </a:rPr>
              <a:t>Add Folder to Workspace</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930" name="Google Shape;930;p123"/>
          <p:cNvSpPr txBox="1"/>
          <p:nvPr/>
        </p:nvSpPr>
        <p:spPr>
          <a:xfrm>
            <a:off x="969900" y="1804550"/>
            <a:ext cx="2087700" cy="60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pic>
        <p:nvPicPr>
          <p:cNvPr id="931" name="Google Shape;931;p123"/>
          <p:cNvPicPr preferRelativeResize="0"/>
          <p:nvPr/>
        </p:nvPicPr>
        <p:blipFill>
          <a:blip r:embed="rId3">
            <a:alphaModFix/>
          </a:blip>
          <a:stretch>
            <a:fillRect/>
          </a:stretch>
        </p:blipFill>
        <p:spPr>
          <a:xfrm>
            <a:off x="4690000" y="1331550"/>
            <a:ext cx="3486150" cy="53340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12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Add Project to Visual Studio Code: Windows</a:t>
            </a:r>
            <a:endParaRPr b="1" sz="3000">
              <a:solidFill>
                <a:srgbClr val="000000"/>
              </a:solidFill>
              <a:latin typeface="Open Sans"/>
              <a:ea typeface="Open Sans"/>
              <a:cs typeface="Open Sans"/>
              <a:sym typeface="Open Sans"/>
            </a:endParaRPr>
          </a:p>
        </p:txBody>
      </p:sp>
      <p:sp>
        <p:nvSpPr>
          <p:cNvPr id="937" name="Google Shape;937;p124"/>
          <p:cNvSpPr txBox="1"/>
          <p:nvPr/>
        </p:nvSpPr>
        <p:spPr>
          <a:xfrm>
            <a:off x="1536600" y="4981225"/>
            <a:ext cx="6070800" cy="16863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8"/>
            </a:pPr>
            <a:r>
              <a:rPr lang="en" sz="1800">
                <a:latin typeface="Open Sans"/>
                <a:ea typeface="Open Sans"/>
                <a:cs typeface="Open Sans"/>
                <a:sym typeface="Open Sans"/>
              </a:rPr>
              <a:t>In the file navigator modal, navigate to Downloads.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startAt="8"/>
            </a:pPr>
            <a:r>
              <a:rPr lang="en" sz="1800">
                <a:latin typeface="Open Sans"/>
                <a:ea typeface="Open Sans"/>
                <a:cs typeface="Open Sans"/>
                <a:sym typeface="Open Sans"/>
              </a:rPr>
              <a:t>Select </a:t>
            </a:r>
            <a:r>
              <a:rPr b="1" lang="en" sz="1800">
                <a:latin typeface="Consolas"/>
                <a:ea typeface="Consolas"/>
                <a:cs typeface="Consolas"/>
                <a:sym typeface="Consolas"/>
              </a:rPr>
              <a:t>mlh-localhost-hackerlog-master</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startAt="8"/>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Add</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938" name="Google Shape;938;p124"/>
          <p:cNvSpPr txBox="1"/>
          <p:nvPr/>
        </p:nvSpPr>
        <p:spPr>
          <a:xfrm>
            <a:off x="3528150" y="1455025"/>
            <a:ext cx="2087700" cy="60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pic>
        <p:nvPicPr>
          <p:cNvPr id="939" name="Google Shape;939;p124"/>
          <p:cNvPicPr preferRelativeResize="0"/>
          <p:nvPr/>
        </p:nvPicPr>
        <p:blipFill rotWithShape="1">
          <a:blip r:embed="rId3">
            <a:alphaModFix/>
          </a:blip>
          <a:srcRect b="46489" l="1052" r="39473" t="0"/>
          <a:stretch/>
        </p:blipFill>
        <p:spPr>
          <a:xfrm>
            <a:off x="1536600" y="1455025"/>
            <a:ext cx="6833952" cy="34586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12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1"/>
                </a:solidFill>
                <a:latin typeface="Open Sans"/>
                <a:ea typeface="Open Sans"/>
                <a:cs typeface="Open Sans"/>
                <a:sym typeface="Open Sans"/>
              </a:rPr>
              <a:t>Add Project to Visual Studio Code</a:t>
            </a:r>
            <a:endParaRPr b="1" sz="3000">
              <a:solidFill>
                <a:srgbClr val="000000"/>
              </a:solidFill>
              <a:latin typeface="Open Sans"/>
              <a:ea typeface="Open Sans"/>
              <a:cs typeface="Open Sans"/>
              <a:sym typeface="Open Sans"/>
            </a:endParaRPr>
          </a:p>
        </p:txBody>
      </p:sp>
      <p:sp>
        <p:nvSpPr>
          <p:cNvPr id="945" name="Google Shape;945;p125"/>
          <p:cNvSpPr txBox="1"/>
          <p:nvPr/>
        </p:nvSpPr>
        <p:spPr>
          <a:xfrm>
            <a:off x="866300" y="1366425"/>
            <a:ext cx="7411500" cy="77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353535"/>
                </a:solidFill>
                <a:latin typeface="Open Sans"/>
                <a:ea typeface="Open Sans"/>
                <a:cs typeface="Open Sans"/>
                <a:sym typeface="Open Sans"/>
              </a:rPr>
              <a:t>On both Mac and PC, Visual Studio Code looks like this:</a:t>
            </a:r>
            <a:endParaRPr sz="2200">
              <a:solidFill>
                <a:srgbClr val="353535"/>
              </a:solidFill>
              <a:latin typeface="Open Sans"/>
              <a:ea typeface="Open Sans"/>
              <a:cs typeface="Open Sans"/>
              <a:sym typeface="Open Sans"/>
            </a:endParaRPr>
          </a:p>
        </p:txBody>
      </p:sp>
      <p:pic>
        <p:nvPicPr>
          <p:cNvPr id="946" name="Google Shape;946;p125"/>
          <p:cNvPicPr preferRelativeResize="0"/>
          <p:nvPr/>
        </p:nvPicPr>
        <p:blipFill>
          <a:blip r:embed="rId3">
            <a:alphaModFix/>
          </a:blip>
          <a:stretch>
            <a:fillRect/>
          </a:stretch>
        </p:blipFill>
        <p:spPr>
          <a:xfrm>
            <a:off x="700753" y="2371203"/>
            <a:ext cx="7742575" cy="3983584"/>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sp>
        <p:nvSpPr>
          <p:cNvPr id="951" name="Google Shape;951;p12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What's in this project?</a:t>
            </a:r>
            <a:endParaRPr b="1" sz="3000">
              <a:solidFill>
                <a:srgbClr val="000000"/>
              </a:solidFill>
              <a:latin typeface="Open Sans"/>
              <a:ea typeface="Open Sans"/>
              <a:cs typeface="Open Sans"/>
              <a:sym typeface="Open Sans"/>
            </a:endParaRPr>
          </a:p>
        </p:txBody>
      </p:sp>
      <p:sp>
        <p:nvSpPr>
          <p:cNvPr id="952" name="Google Shape;952;p126"/>
          <p:cNvSpPr txBox="1"/>
          <p:nvPr/>
        </p:nvSpPr>
        <p:spPr>
          <a:xfrm>
            <a:off x="5135550" y="1942800"/>
            <a:ext cx="3846900" cy="47781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Char char="●"/>
            </a:pPr>
            <a:r>
              <a:rPr b="1" lang="en" sz="1800">
                <a:latin typeface="Courier New"/>
                <a:ea typeface="Courier New"/>
                <a:cs typeface="Courier New"/>
                <a:sym typeface="Courier New"/>
              </a:rPr>
              <a:t>public/</a:t>
            </a:r>
            <a:r>
              <a:rPr lang="en" sz="1800">
                <a:latin typeface="Open Sans"/>
                <a:ea typeface="Open Sans"/>
                <a:cs typeface="Open Sans"/>
                <a:sym typeface="Open Sans"/>
              </a:rPr>
              <a:t> – this directory contains files for the browser to display your web app, such as CSS and fonts</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Char char="●"/>
            </a:pPr>
            <a:r>
              <a:rPr b="1" lang="en" sz="1800">
                <a:latin typeface="Courier New"/>
                <a:ea typeface="Courier New"/>
                <a:cs typeface="Courier New"/>
                <a:sym typeface="Courier New"/>
              </a:rPr>
              <a:t>views/index.ejs</a:t>
            </a:r>
            <a:r>
              <a:rPr lang="en" sz="1800">
                <a:latin typeface="Open Sans"/>
                <a:ea typeface="Open Sans"/>
                <a:cs typeface="Open Sans"/>
                <a:sym typeface="Open Sans"/>
              </a:rPr>
              <a:t> – an Embedded JavaScript file, the main landing page of our app </a:t>
            </a:r>
            <a:endParaRPr sz="1800">
              <a:latin typeface="Open Sans"/>
              <a:ea typeface="Open Sans"/>
              <a:cs typeface="Open Sans"/>
              <a:sym typeface="Open Sans"/>
            </a:endParaRPr>
          </a:p>
        </p:txBody>
      </p:sp>
      <p:sp>
        <p:nvSpPr>
          <p:cNvPr id="953" name="Google Shape;953;p126"/>
          <p:cNvSpPr txBox="1"/>
          <p:nvPr/>
        </p:nvSpPr>
        <p:spPr>
          <a:xfrm>
            <a:off x="2399700" y="1323550"/>
            <a:ext cx="4344600" cy="61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2200">
                <a:solidFill>
                  <a:srgbClr val="5EA5E5"/>
                </a:solidFill>
                <a:latin typeface="Open Sans"/>
                <a:ea typeface="Open Sans"/>
                <a:cs typeface="Open Sans"/>
                <a:sym typeface="Open Sans"/>
              </a:rPr>
              <a:t>What are these files?</a:t>
            </a:r>
            <a:endParaRPr b="1" sz="2200">
              <a:solidFill>
                <a:srgbClr val="5EA5E5"/>
              </a:solidFill>
              <a:latin typeface="Open Sans"/>
              <a:ea typeface="Open Sans"/>
              <a:cs typeface="Open Sans"/>
              <a:sym typeface="Open Sans"/>
            </a:endParaRPr>
          </a:p>
        </p:txBody>
      </p:sp>
      <p:pic>
        <p:nvPicPr>
          <p:cNvPr id="954" name="Google Shape;954;p126"/>
          <p:cNvPicPr preferRelativeResize="0"/>
          <p:nvPr/>
        </p:nvPicPr>
        <p:blipFill>
          <a:blip r:embed="rId3">
            <a:alphaModFix/>
          </a:blip>
          <a:stretch>
            <a:fillRect/>
          </a:stretch>
        </p:blipFill>
        <p:spPr>
          <a:xfrm>
            <a:off x="279975" y="2031763"/>
            <a:ext cx="4663725" cy="46001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sp>
        <p:nvSpPr>
          <p:cNvPr id="959" name="Google Shape;959;p12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What's in this project?</a:t>
            </a:r>
            <a:endParaRPr b="1" sz="3000">
              <a:solidFill>
                <a:srgbClr val="000000"/>
              </a:solidFill>
              <a:latin typeface="Open Sans"/>
              <a:ea typeface="Open Sans"/>
              <a:cs typeface="Open Sans"/>
              <a:sym typeface="Open Sans"/>
            </a:endParaRPr>
          </a:p>
        </p:txBody>
      </p:sp>
      <p:sp>
        <p:nvSpPr>
          <p:cNvPr id="960" name="Google Shape;960;p127"/>
          <p:cNvSpPr txBox="1"/>
          <p:nvPr/>
        </p:nvSpPr>
        <p:spPr>
          <a:xfrm>
            <a:off x="5135550" y="1942800"/>
            <a:ext cx="3846900" cy="47781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Char char="●"/>
            </a:pPr>
            <a:r>
              <a:rPr b="1" lang="en" sz="1800">
                <a:solidFill>
                  <a:schemeClr val="dk1"/>
                </a:solidFill>
                <a:latin typeface="Courier New"/>
                <a:ea typeface="Courier New"/>
                <a:cs typeface="Courier New"/>
                <a:sym typeface="Courier New"/>
              </a:rPr>
              <a:t>index.js</a:t>
            </a:r>
            <a:r>
              <a:rPr lang="en" sz="1800">
                <a:solidFill>
                  <a:schemeClr val="dk1"/>
                </a:solidFill>
                <a:latin typeface="Open Sans"/>
                <a:ea typeface="Open Sans"/>
                <a:cs typeface="Open Sans"/>
                <a:sym typeface="Open Sans"/>
              </a:rPr>
              <a:t> - this file does the hard work of our app; it tells the app how to handle requests and connect to the database</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1000"/>
              </a:spcAft>
              <a:buClr>
                <a:schemeClr val="dk1"/>
              </a:buClr>
              <a:buSzPts val="1800"/>
              <a:buFont typeface="Open Sans"/>
              <a:buChar char="●"/>
            </a:pPr>
            <a:r>
              <a:rPr b="1" lang="en" sz="1800">
                <a:solidFill>
                  <a:schemeClr val="dk1"/>
                </a:solidFill>
                <a:latin typeface="Courier New"/>
                <a:ea typeface="Courier New"/>
                <a:cs typeface="Courier New"/>
                <a:sym typeface="Courier New"/>
              </a:rPr>
              <a:t>package.json</a:t>
            </a:r>
            <a:r>
              <a:rPr lang="en" sz="1800">
                <a:solidFill>
                  <a:schemeClr val="dk1"/>
                </a:solidFill>
                <a:latin typeface="Open Sans"/>
                <a:ea typeface="Open Sans"/>
                <a:cs typeface="Open Sans"/>
                <a:sym typeface="Open Sans"/>
              </a:rPr>
              <a:t> - this file tells the project all of the necessary node packages for the app to run</a:t>
            </a:r>
            <a:endParaRPr b="1" sz="1800">
              <a:latin typeface="Courier New"/>
              <a:ea typeface="Courier New"/>
              <a:cs typeface="Courier New"/>
              <a:sym typeface="Courier New"/>
            </a:endParaRPr>
          </a:p>
        </p:txBody>
      </p:sp>
      <p:sp>
        <p:nvSpPr>
          <p:cNvPr id="961" name="Google Shape;961;p127"/>
          <p:cNvSpPr txBox="1"/>
          <p:nvPr/>
        </p:nvSpPr>
        <p:spPr>
          <a:xfrm>
            <a:off x="2399700" y="1323550"/>
            <a:ext cx="4344600" cy="61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2200">
                <a:solidFill>
                  <a:srgbClr val="5EA5E5"/>
                </a:solidFill>
                <a:latin typeface="Open Sans"/>
                <a:ea typeface="Open Sans"/>
                <a:cs typeface="Open Sans"/>
                <a:sym typeface="Open Sans"/>
              </a:rPr>
              <a:t>What are these files?</a:t>
            </a:r>
            <a:endParaRPr b="1" sz="2200">
              <a:solidFill>
                <a:srgbClr val="5EA5E5"/>
              </a:solidFill>
              <a:latin typeface="Open Sans"/>
              <a:ea typeface="Open Sans"/>
              <a:cs typeface="Open Sans"/>
              <a:sym typeface="Open Sans"/>
            </a:endParaRPr>
          </a:p>
        </p:txBody>
      </p:sp>
      <p:pic>
        <p:nvPicPr>
          <p:cNvPr id="962" name="Google Shape;962;p127"/>
          <p:cNvPicPr preferRelativeResize="0"/>
          <p:nvPr/>
        </p:nvPicPr>
        <p:blipFill>
          <a:blip r:embed="rId3">
            <a:alphaModFix/>
          </a:blip>
          <a:stretch>
            <a:fillRect/>
          </a:stretch>
        </p:blipFill>
        <p:spPr>
          <a:xfrm>
            <a:off x="339175" y="2047613"/>
            <a:ext cx="4673192" cy="45684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12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968" name="Google Shape;968;p128"/>
          <p:cNvSpPr txBox="1"/>
          <p:nvPr/>
        </p:nvSpPr>
        <p:spPr>
          <a:xfrm>
            <a:off x="229100" y="4407475"/>
            <a:ext cx="8685900" cy="16923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Lines 1 - 4</a:t>
            </a:r>
            <a:r>
              <a:rPr lang="en" sz="1800">
                <a:solidFill>
                  <a:schemeClr val="dk1"/>
                </a:solidFill>
                <a:latin typeface="Open Sans"/>
                <a:ea typeface="Open Sans"/>
                <a:cs typeface="Open Sans"/>
                <a:sym typeface="Open Sans"/>
              </a:rPr>
              <a:t> allow the app to use the listed Node packages. </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dk1"/>
              </a:buClr>
              <a:buSzPts val="1800"/>
              <a:buFont typeface="Open Sans"/>
              <a:buChar char="●"/>
            </a:pPr>
            <a:r>
              <a:rPr b="1" lang="en" sz="1800">
                <a:solidFill>
                  <a:schemeClr val="dk1"/>
                </a:solidFill>
                <a:latin typeface="Open Sans"/>
                <a:ea typeface="Open Sans"/>
                <a:cs typeface="Open Sans"/>
                <a:sym typeface="Open Sans"/>
              </a:rPr>
              <a:t>Line 5</a:t>
            </a:r>
            <a:r>
              <a:rPr lang="en" sz="1800">
                <a:solidFill>
                  <a:schemeClr val="dk1"/>
                </a:solidFill>
                <a:latin typeface="Open Sans"/>
                <a:ea typeface="Open Sans"/>
                <a:cs typeface="Open Sans"/>
                <a:sym typeface="Open Sans"/>
              </a:rPr>
              <a:t> creates an Express app, which will handle routing, or how the app receives and sends information</a:t>
            </a:r>
            <a:endParaRPr sz="1800">
              <a:solidFill>
                <a:schemeClr val="dk1"/>
              </a:solidFill>
              <a:latin typeface="Open Sans"/>
              <a:ea typeface="Open Sans"/>
              <a:cs typeface="Open Sans"/>
              <a:sym typeface="Open Sans"/>
            </a:endParaRPr>
          </a:p>
        </p:txBody>
      </p:sp>
      <p:pic>
        <p:nvPicPr>
          <p:cNvPr id="969" name="Google Shape;969;p128"/>
          <p:cNvPicPr preferRelativeResize="0"/>
          <p:nvPr/>
        </p:nvPicPr>
        <p:blipFill rotWithShape="1">
          <a:blip r:embed="rId3">
            <a:alphaModFix/>
          </a:blip>
          <a:srcRect b="0" l="0" r="31577" t="0"/>
          <a:stretch/>
        </p:blipFill>
        <p:spPr>
          <a:xfrm>
            <a:off x="229100" y="2468150"/>
            <a:ext cx="8685799" cy="1442950"/>
          </a:xfrm>
          <a:prstGeom prst="rect">
            <a:avLst/>
          </a:prstGeom>
          <a:noFill/>
          <a:ln cap="flat" cmpd="sng" w="19050">
            <a:solidFill>
              <a:srgbClr val="000000"/>
            </a:solidFill>
            <a:prstDash val="solid"/>
            <a:round/>
            <a:headEnd len="sm" w="sm" type="none"/>
            <a:tailEnd len="sm" w="sm" type="none"/>
          </a:ln>
        </p:spPr>
      </p:pic>
      <p:sp>
        <p:nvSpPr>
          <p:cNvPr id="970" name="Google Shape;970;p128"/>
          <p:cNvSpPr txBox="1"/>
          <p:nvPr/>
        </p:nvSpPr>
        <p:spPr>
          <a:xfrm>
            <a:off x="161550" y="1113900"/>
            <a:ext cx="8820900" cy="96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353535"/>
                </a:solidFill>
                <a:latin typeface="Open Sans"/>
                <a:ea typeface="Open Sans"/>
                <a:cs typeface="Open Sans"/>
                <a:sym typeface="Open Sans"/>
              </a:rPr>
              <a:t>Open </a:t>
            </a:r>
            <a:r>
              <a:rPr b="1" lang="en" sz="1800">
                <a:solidFill>
                  <a:srgbClr val="353535"/>
                </a:solidFill>
                <a:latin typeface="Consolas"/>
                <a:ea typeface="Consolas"/>
                <a:cs typeface="Consolas"/>
                <a:sym typeface="Consolas"/>
              </a:rPr>
              <a:t>index.js</a:t>
            </a:r>
            <a:r>
              <a:rPr lang="en" sz="1800">
                <a:solidFill>
                  <a:srgbClr val="353535"/>
                </a:solidFill>
                <a:latin typeface="Open Sans"/>
                <a:ea typeface="Open Sans"/>
                <a:cs typeface="Open Sans"/>
                <a:sym typeface="Open Sans"/>
              </a:rPr>
              <a:t> in Visual Studio Code and let's review! </a:t>
            </a:r>
            <a:endParaRPr sz="1800">
              <a:solidFill>
                <a:srgbClr val="353535"/>
              </a:solidFill>
              <a:latin typeface="Open Sans"/>
              <a:ea typeface="Open Sans"/>
              <a:cs typeface="Open Sans"/>
              <a:sym typeface="Open Sans"/>
            </a:endParaRPr>
          </a:p>
        </p:txBody>
      </p:sp>
      <p:grpSp>
        <p:nvGrpSpPr>
          <p:cNvPr id="971" name="Google Shape;971;p128"/>
          <p:cNvGrpSpPr/>
          <p:nvPr/>
        </p:nvGrpSpPr>
        <p:grpSpPr>
          <a:xfrm>
            <a:off x="3760500" y="1908625"/>
            <a:ext cx="1623000" cy="595200"/>
            <a:chOff x="5286000" y="2432425"/>
            <a:chExt cx="1623000" cy="595200"/>
          </a:xfrm>
        </p:grpSpPr>
        <p:sp>
          <p:nvSpPr>
            <p:cNvPr id="972" name="Google Shape;972;p128"/>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28"/>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pic>
        <p:nvPicPr>
          <p:cNvPr id="978" name="Google Shape;978;p129"/>
          <p:cNvPicPr preferRelativeResize="0"/>
          <p:nvPr/>
        </p:nvPicPr>
        <p:blipFill rotWithShape="1">
          <a:blip r:embed="rId3">
            <a:alphaModFix/>
          </a:blip>
          <a:srcRect b="0" l="0" r="29839" t="0"/>
          <a:stretch/>
        </p:blipFill>
        <p:spPr>
          <a:xfrm>
            <a:off x="229150" y="2478350"/>
            <a:ext cx="8685802" cy="1692300"/>
          </a:xfrm>
          <a:prstGeom prst="rect">
            <a:avLst/>
          </a:prstGeom>
          <a:noFill/>
          <a:ln cap="flat" cmpd="sng" w="19050">
            <a:solidFill>
              <a:srgbClr val="000000"/>
            </a:solidFill>
            <a:prstDash val="solid"/>
            <a:round/>
            <a:headEnd len="sm" w="sm" type="none"/>
            <a:tailEnd len="sm" w="sm" type="none"/>
          </a:ln>
        </p:spPr>
      </p:pic>
      <p:sp>
        <p:nvSpPr>
          <p:cNvPr id="979" name="Google Shape;979;p12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980" name="Google Shape;980;p129"/>
          <p:cNvSpPr txBox="1"/>
          <p:nvPr/>
        </p:nvSpPr>
        <p:spPr>
          <a:xfrm>
            <a:off x="229100" y="4407475"/>
            <a:ext cx="8685900" cy="16923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Lines 8 - 12 </a:t>
            </a:r>
            <a:r>
              <a:rPr lang="en" sz="1800">
                <a:solidFill>
                  <a:schemeClr val="dk1"/>
                </a:solidFill>
                <a:latin typeface="Open Sans"/>
                <a:ea typeface="Open Sans"/>
                <a:cs typeface="Open Sans"/>
                <a:sym typeface="Open Sans"/>
              </a:rPr>
              <a:t>tell the Express app where to find and how to use the files for view rendering and presentation, as well as how to read communication from the browser</a:t>
            </a:r>
            <a:endParaRPr b="1" sz="1800">
              <a:solidFill>
                <a:schemeClr val="dk1"/>
              </a:solidFill>
              <a:latin typeface="Open Sans"/>
              <a:ea typeface="Open Sans"/>
              <a:cs typeface="Open Sans"/>
              <a:sym typeface="Open Sans"/>
            </a:endParaRPr>
          </a:p>
        </p:txBody>
      </p:sp>
      <p:grpSp>
        <p:nvGrpSpPr>
          <p:cNvPr id="981" name="Google Shape;981;p129"/>
          <p:cNvGrpSpPr/>
          <p:nvPr/>
        </p:nvGrpSpPr>
        <p:grpSpPr>
          <a:xfrm>
            <a:off x="3760500" y="1908625"/>
            <a:ext cx="1623000" cy="595200"/>
            <a:chOff x="5286000" y="2432425"/>
            <a:chExt cx="1623000" cy="595200"/>
          </a:xfrm>
        </p:grpSpPr>
        <p:sp>
          <p:nvSpPr>
            <p:cNvPr id="982" name="Google Shape;982;p129"/>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29"/>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Google Shape;988;p13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989" name="Google Shape;989;p130"/>
          <p:cNvSpPr txBox="1"/>
          <p:nvPr/>
        </p:nvSpPr>
        <p:spPr>
          <a:xfrm>
            <a:off x="229100" y="4407475"/>
            <a:ext cx="8685900" cy="16923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Lines 15 - 18</a:t>
            </a:r>
            <a:r>
              <a:rPr lang="en" sz="1800">
                <a:solidFill>
                  <a:schemeClr val="dk1"/>
                </a:solidFill>
                <a:latin typeface="Open Sans"/>
                <a:ea typeface="Open Sans"/>
                <a:cs typeface="Open Sans"/>
                <a:sym typeface="Open Sans"/>
              </a:rPr>
              <a:t> tell the app to retrieve environment variables (</a:t>
            </a:r>
            <a:r>
              <a:rPr lang="en" sz="1800">
                <a:solidFill>
                  <a:schemeClr val="dk1"/>
                </a:solidFill>
                <a:latin typeface="Consolas"/>
                <a:ea typeface="Consolas"/>
                <a:cs typeface="Consolas"/>
                <a:sym typeface="Consolas"/>
              </a:rPr>
              <a:t>env</a:t>
            </a:r>
            <a:r>
              <a:rPr lang="en" sz="1800">
                <a:solidFill>
                  <a:schemeClr val="dk1"/>
                </a:solidFill>
                <a:latin typeface="Open Sans"/>
                <a:ea typeface="Open Sans"/>
                <a:cs typeface="Open Sans"/>
                <a:sym typeface="Open Sans"/>
              </a:rPr>
              <a:t>) from where the app is being run. If no environment variable is available, it sets it to a default value (the value to the right of the || pipes).</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dk1"/>
              </a:buClr>
              <a:buSzPts val="1800"/>
              <a:buFont typeface="Open Sans"/>
              <a:buChar char="●"/>
            </a:pPr>
            <a:r>
              <a:rPr b="1" lang="en" sz="1800">
                <a:solidFill>
                  <a:schemeClr val="dk1"/>
                </a:solidFill>
                <a:latin typeface="Open Sans"/>
                <a:ea typeface="Open Sans"/>
                <a:cs typeface="Open Sans"/>
                <a:sym typeface="Open Sans"/>
              </a:rPr>
              <a:t>Line 18</a:t>
            </a:r>
            <a:r>
              <a:rPr lang="en" sz="1800">
                <a:solidFill>
                  <a:schemeClr val="dk1"/>
                </a:solidFill>
                <a:latin typeface="Open Sans"/>
                <a:ea typeface="Open Sans"/>
                <a:cs typeface="Open Sans"/>
                <a:sym typeface="Open Sans"/>
              </a:rPr>
              <a:t> contains the default password, which you can change.</a:t>
            </a:r>
            <a:endParaRPr b="1" sz="1800">
              <a:solidFill>
                <a:schemeClr val="dk1"/>
              </a:solidFill>
              <a:latin typeface="Open Sans"/>
              <a:ea typeface="Open Sans"/>
              <a:cs typeface="Open Sans"/>
              <a:sym typeface="Open Sans"/>
            </a:endParaRPr>
          </a:p>
        </p:txBody>
      </p:sp>
      <p:grpSp>
        <p:nvGrpSpPr>
          <p:cNvPr id="990" name="Google Shape;990;p130"/>
          <p:cNvGrpSpPr/>
          <p:nvPr/>
        </p:nvGrpSpPr>
        <p:grpSpPr>
          <a:xfrm>
            <a:off x="3760500" y="1908625"/>
            <a:ext cx="1623000" cy="595200"/>
            <a:chOff x="5286000" y="2432425"/>
            <a:chExt cx="1623000" cy="595200"/>
          </a:xfrm>
        </p:grpSpPr>
        <p:sp>
          <p:nvSpPr>
            <p:cNvPr id="991" name="Google Shape;991;p130"/>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30"/>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pic>
        <p:nvPicPr>
          <p:cNvPr id="993" name="Google Shape;993;p130"/>
          <p:cNvPicPr preferRelativeResize="0"/>
          <p:nvPr/>
        </p:nvPicPr>
        <p:blipFill rotWithShape="1">
          <a:blip r:embed="rId3">
            <a:alphaModFix/>
          </a:blip>
          <a:srcRect b="0" l="0" r="17965" t="0"/>
          <a:stretch/>
        </p:blipFill>
        <p:spPr>
          <a:xfrm>
            <a:off x="192650" y="2503825"/>
            <a:ext cx="8758799" cy="11805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pic>
        <p:nvPicPr>
          <p:cNvPr id="998" name="Google Shape;998;p131"/>
          <p:cNvPicPr preferRelativeResize="0"/>
          <p:nvPr/>
        </p:nvPicPr>
        <p:blipFill rotWithShape="1">
          <a:blip r:embed="rId3">
            <a:alphaModFix/>
          </a:blip>
          <a:srcRect b="8" l="0" r="29478" t="14176"/>
          <a:stretch/>
        </p:blipFill>
        <p:spPr>
          <a:xfrm>
            <a:off x="229150" y="2478352"/>
            <a:ext cx="8685801" cy="1880475"/>
          </a:xfrm>
          <a:prstGeom prst="rect">
            <a:avLst/>
          </a:prstGeom>
          <a:noFill/>
          <a:ln cap="flat" cmpd="sng" w="19050">
            <a:solidFill>
              <a:srgbClr val="000000"/>
            </a:solidFill>
            <a:prstDash val="solid"/>
            <a:round/>
            <a:headEnd len="sm" w="sm" type="none"/>
            <a:tailEnd len="sm" w="sm" type="none"/>
          </a:ln>
        </p:spPr>
      </p:pic>
      <p:sp>
        <p:nvSpPr>
          <p:cNvPr id="999" name="Google Shape;999;p13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1000" name="Google Shape;1000;p131"/>
          <p:cNvSpPr txBox="1"/>
          <p:nvPr/>
        </p:nvSpPr>
        <p:spPr>
          <a:xfrm>
            <a:off x="229100" y="4407475"/>
            <a:ext cx="8685900" cy="16923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 21</a:t>
            </a:r>
            <a:r>
              <a:rPr lang="en" sz="1800">
                <a:solidFill>
                  <a:schemeClr val="dk1"/>
                </a:solidFill>
                <a:latin typeface="Open Sans"/>
                <a:ea typeface="Open Sans"/>
                <a:cs typeface="Open Sans"/>
                <a:sym typeface="Open Sans"/>
              </a:rPr>
              <a:t> saves the process of creating a schema (structure/format of data) into a variable called </a:t>
            </a:r>
            <a:r>
              <a:rPr b="1" lang="en" sz="1800">
                <a:solidFill>
                  <a:schemeClr val="dk1"/>
                </a:solidFill>
                <a:latin typeface="Consolas"/>
                <a:ea typeface="Consolas"/>
                <a:cs typeface="Consolas"/>
                <a:sym typeface="Consolas"/>
              </a:rPr>
              <a:t>updateSchema</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Lines 22 - 23</a:t>
            </a:r>
            <a:r>
              <a:rPr lang="en" sz="1800">
                <a:solidFill>
                  <a:schemeClr val="dk1"/>
                </a:solidFill>
                <a:latin typeface="Open Sans"/>
                <a:ea typeface="Open Sans"/>
                <a:cs typeface="Open Sans"/>
                <a:sym typeface="Open Sans"/>
              </a:rPr>
              <a:t> create a schema (a blueprint for entries in a database) with the information submitted to the form on the HackerLog app</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dk1"/>
              </a:buClr>
              <a:buSzPts val="1800"/>
              <a:buFont typeface="Open Sans"/>
              <a:buChar char="●"/>
            </a:pPr>
            <a:r>
              <a:rPr b="1" lang="en" sz="1800">
                <a:solidFill>
                  <a:schemeClr val="dk1"/>
                </a:solidFill>
                <a:latin typeface="Open Sans"/>
                <a:ea typeface="Open Sans"/>
                <a:cs typeface="Open Sans"/>
                <a:sym typeface="Open Sans"/>
              </a:rPr>
              <a:t>Line 27</a:t>
            </a:r>
            <a:r>
              <a:rPr lang="en" sz="1800">
                <a:solidFill>
                  <a:schemeClr val="dk1"/>
                </a:solidFill>
                <a:latin typeface="Open Sans"/>
                <a:ea typeface="Open Sans"/>
                <a:cs typeface="Open Sans"/>
                <a:sym typeface="Open Sans"/>
              </a:rPr>
              <a:t> saves the process of adding a new entry to the database to a variable called </a:t>
            </a:r>
            <a:r>
              <a:rPr b="1" lang="en" sz="1800">
                <a:solidFill>
                  <a:schemeClr val="dk1"/>
                </a:solidFill>
                <a:latin typeface="Consolas"/>
                <a:ea typeface="Consolas"/>
                <a:cs typeface="Consolas"/>
                <a:sym typeface="Consolas"/>
              </a:rPr>
              <a:t>Update</a:t>
            </a:r>
            <a:r>
              <a:rPr lang="en" sz="1800">
                <a:solidFill>
                  <a:schemeClr val="dk1"/>
                </a:solidFill>
                <a:latin typeface="Open Sans"/>
                <a:ea typeface="Open Sans"/>
                <a:cs typeface="Open Sans"/>
                <a:sym typeface="Open Sans"/>
              </a:rPr>
              <a:t>.</a:t>
            </a:r>
            <a:endParaRPr b="1" sz="1800">
              <a:solidFill>
                <a:schemeClr val="dk1"/>
              </a:solidFill>
              <a:latin typeface="Open Sans"/>
              <a:ea typeface="Open Sans"/>
              <a:cs typeface="Open Sans"/>
              <a:sym typeface="Open Sans"/>
            </a:endParaRPr>
          </a:p>
        </p:txBody>
      </p:sp>
      <p:grpSp>
        <p:nvGrpSpPr>
          <p:cNvPr id="1001" name="Google Shape;1001;p131"/>
          <p:cNvGrpSpPr/>
          <p:nvPr/>
        </p:nvGrpSpPr>
        <p:grpSpPr>
          <a:xfrm>
            <a:off x="3760500" y="1908625"/>
            <a:ext cx="1623000" cy="595200"/>
            <a:chOff x="5286000" y="2432425"/>
            <a:chExt cx="1623000" cy="595200"/>
          </a:xfrm>
        </p:grpSpPr>
        <p:sp>
          <p:nvSpPr>
            <p:cNvPr id="1002" name="Google Shape;1002;p131"/>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31"/>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pic>
        <p:nvPicPr>
          <p:cNvPr id="1008" name="Google Shape;1008;p132"/>
          <p:cNvPicPr preferRelativeResize="0"/>
          <p:nvPr/>
        </p:nvPicPr>
        <p:blipFill rotWithShape="1">
          <a:blip r:embed="rId3">
            <a:alphaModFix/>
          </a:blip>
          <a:srcRect b="0" l="0" r="23183" t="0"/>
          <a:stretch/>
        </p:blipFill>
        <p:spPr>
          <a:xfrm>
            <a:off x="192650" y="1944938"/>
            <a:ext cx="8758802" cy="2809875"/>
          </a:xfrm>
          <a:prstGeom prst="rect">
            <a:avLst/>
          </a:prstGeom>
          <a:noFill/>
          <a:ln cap="flat" cmpd="sng" w="19050">
            <a:solidFill>
              <a:srgbClr val="000000"/>
            </a:solidFill>
            <a:prstDash val="solid"/>
            <a:round/>
            <a:headEnd len="sm" w="sm" type="none"/>
            <a:tailEnd len="sm" w="sm" type="none"/>
          </a:ln>
        </p:spPr>
      </p:pic>
      <p:sp>
        <p:nvSpPr>
          <p:cNvPr id="1009" name="Google Shape;1009;p13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1010" name="Google Shape;1010;p132"/>
          <p:cNvSpPr txBox="1"/>
          <p:nvPr/>
        </p:nvSpPr>
        <p:spPr>
          <a:xfrm>
            <a:off x="229100" y="4940875"/>
            <a:ext cx="8685900" cy="16923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342900" lvl="0" marL="457200" rtl="0" algn="l">
              <a:lnSpc>
                <a:spcPct val="115000"/>
              </a:lnSpc>
              <a:spcBef>
                <a:spcPts val="0"/>
              </a:spcBef>
              <a:spcAft>
                <a:spcPts val="1000"/>
              </a:spcAft>
              <a:buClr>
                <a:schemeClr val="dk1"/>
              </a:buClr>
              <a:buSzPts val="1800"/>
              <a:buFont typeface="Open Sans"/>
              <a:buChar char="●"/>
            </a:pPr>
            <a:r>
              <a:rPr b="1" lang="en" sz="1800">
                <a:solidFill>
                  <a:schemeClr val="dk1"/>
                </a:solidFill>
                <a:latin typeface="Open Sans"/>
                <a:ea typeface="Open Sans"/>
                <a:cs typeface="Open Sans"/>
                <a:sym typeface="Open Sans"/>
              </a:rPr>
              <a:t>L</a:t>
            </a:r>
            <a:r>
              <a:rPr b="1" lang="en" sz="1800">
                <a:solidFill>
                  <a:schemeClr val="dk1"/>
                </a:solidFill>
                <a:latin typeface="Open Sans"/>
                <a:ea typeface="Open Sans"/>
                <a:cs typeface="Open Sans"/>
                <a:sym typeface="Open Sans"/>
              </a:rPr>
              <a:t>ine 30</a:t>
            </a:r>
            <a:r>
              <a:rPr lang="en" sz="1800">
                <a:solidFill>
                  <a:schemeClr val="dk1"/>
                </a:solidFill>
                <a:latin typeface="Open Sans"/>
                <a:ea typeface="Open Sans"/>
                <a:cs typeface="Open Sans"/>
                <a:sym typeface="Open Sans"/>
              </a:rPr>
              <a:t> tells the app that when the URL for the webpage is entered, the app should run the code that comes after the open bracket ( </a:t>
            </a:r>
            <a:r>
              <a:rPr b="1" lang="en" sz="1800">
                <a:solidFill>
                  <a:srgbClr val="5EA5E5"/>
                </a:solidFill>
                <a:latin typeface="Open Sans"/>
                <a:ea typeface="Open Sans"/>
                <a:cs typeface="Open Sans"/>
                <a:sym typeface="Open Sans"/>
              </a:rPr>
              <a:t>{</a:t>
            </a:r>
            <a:r>
              <a:rPr lang="en" sz="1800">
                <a:solidFill>
                  <a:schemeClr val="dk1"/>
                </a:solidFill>
                <a:latin typeface="Open Sans"/>
                <a:ea typeface="Open Sans"/>
                <a:cs typeface="Open Sans"/>
                <a:sym typeface="Open Sans"/>
              </a:rPr>
              <a:t> ) at the end of the line (and before the closing bracket ( </a:t>
            </a:r>
            <a:r>
              <a:rPr b="1" lang="en" sz="1800">
                <a:solidFill>
                  <a:srgbClr val="5EA5E5"/>
                </a:solidFill>
                <a:latin typeface="Open Sans"/>
                <a:ea typeface="Open Sans"/>
                <a:cs typeface="Open Sans"/>
                <a:sym typeface="Open Sans"/>
              </a:rPr>
              <a:t>}</a:t>
            </a:r>
            <a:r>
              <a:rPr lang="en" sz="1800">
                <a:solidFill>
                  <a:schemeClr val="dk1"/>
                </a:solidFill>
                <a:latin typeface="Open Sans"/>
                <a:ea typeface="Open Sans"/>
                <a:cs typeface="Open Sans"/>
                <a:sym typeface="Open Sans"/>
              </a:rPr>
              <a:t> ) on line 43), and what to do with the request (</a:t>
            </a:r>
            <a:r>
              <a:rPr b="1" lang="en" sz="1800">
                <a:solidFill>
                  <a:srgbClr val="5EA5E5"/>
                </a:solidFill>
                <a:latin typeface="Open Sans"/>
                <a:ea typeface="Open Sans"/>
                <a:cs typeface="Open Sans"/>
                <a:sym typeface="Open Sans"/>
              </a:rPr>
              <a:t>req</a:t>
            </a:r>
            <a:r>
              <a:rPr lang="en" sz="1800">
                <a:solidFill>
                  <a:schemeClr val="dk1"/>
                </a:solidFill>
                <a:latin typeface="Open Sans"/>
                <a:ea typeface="Open Sans"/>
                <a:cs typeface="Open Sans"/>
                <a:sym typeface="Open Sans"/>
              </a:rPr>
              <a:t>) and the response (</a:t>
            </a:r>
            <a:r>
              <a:rPr b="1" lang="en" sz="1800">
                <a:solidFill>
                  <a:srgbClr val="5EA5E5"/>
                </a:solidFill>
                <a:latin typeface="Open Sans"/>
                <a:ea typeface="Open Sans"/>
                <a:cs typeface="Open Sans"/>
                <a:sym typeface="Open Sans"/>
              </a:rPr>
              <a:t>res</a:t>
            </a:r>
            <a:r>
              <a:rPr lang="en" sz="1800">
                <a:solidFill>
                  <a:schemeClr val="dk1"/>
                </a:solidFill>
                <a:latin typeface="Open Sans"/>
                <a:ea typeface="Open Sans"/>
                <a:cs typeface="Open Sans"/>
                <a:sym typeface="Open Sans"/>
              </a:rPr>
              <a:t>) </a:t>
            </a:r>
            <a:endParaRPr b="1" sz="1800">
              <a:solidFill>
                <a:schemeClr val="dk1"/>
              </a:solidFill>
              <a:latin typeface="Open Sans"/>
              <a:ea typeface="Open Sans"/>
              <a:cs typeface="Open Sans"/>
              <a:sym typeface="Open Sans"/>
            </a:endParaRPr>
          </a:p>
        </p:txBody>
      </p:sp>
      <p:grpSp>
        <p:nvGrpSpPr>
          <p:cNvPr id="1011" name="Google Shape;1011;p132"/>
          <p:cNvGrpSpPr/>
          <p:nvPr/>
        </p:nvGrpSpPr>
        <p:grpSpPr>
          <a:xfrm>
            <a:off x="3760500" y="1375225"/>
            <a:ext cx="1623000" cy="595200"/>
            <a:chOff x="5286000" y="2432425"/>
            <a:chExt cx="1623000" cy="595200"/>
          </a:xfrm>
        </p:grpSpPr>
        <p:sp>
          <p:nvSpPr>
            <p:cNvPr id="1012" name="Google Shape;1012;p132"/>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32"/>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
        <p:nvSpPr>
          <p:cNvPr id="1014" name="Google Shape;1014;p132"/>
          <p:cNvSpPr/>
          <p:nvPr/>
        </p:nvSpPr>
        <p:spPr>
          <a:xfrm>
            <a:off x="378250" y="2086188"/>
            <a:ext cx="2746500" cy="307800"/>
          </a:xfrm>
          <a:prstGeom prst="rect">
            <a:avLst/>
          </a:prstGeom>
          <a:noFill/>
          <a:ln cap="flat" cmpd="sng" w="38100">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7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What's Web Development? </a:t>
            </a:r>
            <a:endParaRPr b="1" sz="3000">
              <a:solidFill>
                <a:srgbClr val="000000"/>
              </a:solidFill>
              <a:latin typeface="Open Sans"/>
              <a:ea typeface="Open Sans"/>
              <a:cs typeface="Open Sans"/>
              <a:sym typeface="Open Sans"/>
            </a:endParaRPr>
          </a:p>
        </p:txBody>
      </p:sp>
      <p:sp>
        <p:nvSpPr>
          <p:cNvPr id="509" name="Google Shape;509;p79"/>
          <p:cNvSpPr txBox="1"/>
          <p:nvPr/>
        </p:nvSpPr>
        <p:spPr>
          <a:xfrm>
            <a:off x="378900" y="1250050"/>
            <a:ext cx="8386200" cy="102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Web developers design, build, and maintain websites.</a:t>
            </a:r>
            <a:endParaRPr sz="1800">
              <a:latin typeface="Open Sans"/>
              <a:ea typeface="Open Sans"/>
              <a:cs typeface="Open Sans"/>
              <a:sym typeface="Open Sans"/>
            </a:endParaRPr>
          </a:p>
          <a:p>
            <a:pPr indent="0" lvl="0" marL="0" rtl="0" algn="ctr">
              <a:lnSpc>
                <a:spcPct val="115000"/>
              </a:lnSpc>
              <a:spcBef>
                <a:spcPts val="0"/>
              </a:spcBef>
              <a:spcAft>
                <a:spcPts val="0"/>
              </a:spcAft>
              <a:buNone/>
            </a:pPr>
            <a:r>
              <a:rPr lang="en" sz="1800">
                <a:latin typeface="Open Sans"/>
                <a:ea typeface="Open Sans"/>
                <a:cs typeface="Open Sans"/>
                <a:sym typeface="Open Sans"/>
              </a:rPr>
              <a:t>Two main categories: </a:t>
            </a:r>
            <a:endParaRPr sz="1800">
              <a:latin typeface="Open Sans"/>
              <a:ea typeface="Open Sans"/>
              <a:cs typeface="Open Sans"/>
              <a:sym typeface="Open Sans"/>
            </a:endParaRPr>
          </a:p>
        </p:txBody>
      </p:sp>
      <p:sp>
        <p:nvSpPr>
          <p:cNvPr id="510" name="Google Shape;510;p79"/>
          <p:cNvSpPr txBox="1"/>
          <p:nvPr/>
        </p:nvSpPr>
        <p:spPr>
          <a:xfrm>
            <a:off x="278050" y="2651050"/>
            <a:ext cx="4370700" cy="223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Front End, or Client-Side:</a:t>
            </a:r>
            <a:r>
              <a:rPr b="1" lang="en" sz="2200">
                <a:solidFill>
                  <a:srgbClr val="5EA5E5"/>
                </a:solidFill>
                <a:latin typeface="Open Sans"/>
                <a:ea typeface="Open Sans"/>
                <a:cs typeface="Open Sans"/>
                <a:sym typeface="Open Sans"/>
              </a:rPr>
              <a:t> </a:t>
            </a:r>
            <a:endParaRPr b="1" sz="2200">
              <a:solidFill>
                <a:srgbClr val="5EA5E5"/>
              </a:solidFill>
              <a:latin typeface="Open Sans"/>
              <a:ea typeface="Open Sans"/>
              <a:cs typeface="Open Sans"/>
              <a:sym typeface="Open Sans"/>
            </a:endParaRPr>
          </a:p>
          <a:p>
            <a:pPr indent="-330200" lvl="0" marL="457200" rtl="0" algn="l">
              <a:lnSpc>
                <a:spcPct val="115000"/>
              </a:lnSpc>
              <a:spcBef>
                <a:spcPts val="100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Directly user-interactive website parts</a:t>
            </a:r>
            <a:endParaRPr sz="1600">
              <a:solidFill>
                <a:schemeClr val="dk1"/>
              </a:solidFill>
              <a:latin typeface="Open Sans"/>
              <a:ea typeface="Open Sans"/>
              <a:cs typeface="Open Sans"/>
              <a:sym typeface="Open Sans"/>
            </a:endParaRPr>
          </a:p>
          <a:p>
            <a:pPr indent="-330200" lvl="0" marL="457200" rtl="0" algn="l">
              <a:lnSpc>
                <a:spcPct val="115000"/>
              </a:lnSpc>
              <a:spcBef>
                <a:spcPts val="100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Technologies</a:t>
            </a:r>
            <a:endParaRPr sz="1600">
              <a:solidFill>
                <a:schemeClr val="dk1"/>
              </a:solidFill>
              <a:latin typeface="Open Sans"/>
              <a:ea typeface="Open Sans"/>
              <a:cs typeface="Open Sans"/>
              <a:sym typeface="Open Sans"/>
            </a:endParaRPr>
          </a:p>
          <a:p>
            <a:pPr indent="-330200" lvl="1" marL="9144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HTML: Content</a:t>
            </a:r>
            <a:endParaRPr sz="1600">
              <a:solidFill>
                <a:schemeClr val="dk1"/>
              </a:solidFill>
              <a:latin typeface="Open Sans"/>
              <a:ea typeface="Open Sans"/>
              <a:cs typeface="Open Sans"/>
              <a:sym typeface="Open Sans"/>
            </a:endParaRPr>
          </a:p>
          <a:p>
            <a:pPr indent="-330200" lvl="1" marL="9144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CSS: Layout</a:t>
            </a:r>
            <a:endParaRPr sz="1600">
              <a:solidFill>
                <a:schemeClr val="dk1"/>
              </a:solidFill>
              <a:latin typeface="Open Sans"/>
              <a:ea typeface="Open Sans"/>
              <a:cs typeface="Open Sans"/>
              <a:sym typeface="Open Sans"/>
            </a:endParaRPr>
          </a:p>
          <a:p>
            <a:pPr indent="-330200" lvl="1" marL="9144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Javascript: Interaction</a:t>
            </a:r>
            <a:endParaRPr sz="1600">
              <a:solidFill>
                <a:schemeClr val="dk1"/>
              </a:solidFill>
              <a:latin typeface="Open Sans"/>
              <a:ea typeface="Open Sans"/>
              <a:cs typeface="Open Sans"/>
              <a:sym typeface="Open Sans"/>
            </a:endParaRPr>
          </a:p>
          <a:p>
            <a:pPr indent="0" lvl="0" marL="0" rtl="0" algn="l">
              <a:lnSpc>
                <a:spcPct val="115000"/>
              </a:lnSpc>
              <a:spcBef>
                <a:spcPts val="1000"/>
              </a:spcBef>
              <a:spcAft>
                <a:spcPts val="1000"/>
              </a:spcAft>
              <a:buNone/>
            </a:pPr>
            <a:r>
              <a:t/>
            </a:r>
            <a:endParaRPr sz="1800">
              <a:latin typeface="Open Sans"/>
              <a:ea typeface="Open Sans"/>
              <a:cs typeface="Open Sans"/>
              <a:sym typeface="Open Sans"/>
            </a:endParaRPr>
          </a:p>
        </p:txBody>
      </p:sp>
      <p:sp>
        <p:nvSpPr>
          <p:cNvPr id="511" name="Google Shape;511;p79"/>
          <p:cNvSpPr txBox="1"/>
          <p:nvPr/>
        </p:nvSpPr>
        <p:spPr>
          <a:xfrm>
            <a:off x="4722675" y="2651050"/>
            <a:ext cx="4088400" cy="170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Back</a:t>
            </a:r>
            <a:r>
              <a:rPr b="1" lang="en" sz="2200">
                <a:solidFill>
                  <a:srgbClr val="5EA5E5"/>
                </a:solidFill>
                <a:latin typeface="Open Sans"/>
                <a:ea typeface="Open Sans"/>
                <a:cs typeface="Open Sans"/>
                <a:sym typeface="Open Sans"/>
              </a:rPr>
              <a:t> End, or Server-Side: </a:t>
            </a:r>
            <a:endParaRPr b="1" sz="2200">
              <a:solidFill>
                <a:srgbClr val="5EA5E5"/>
              </a:solidFill>
              <a:latin typeface="Open Sans"/>
              <a:ea typeface="Open Sans"/>
              <a:cs typeface="Open Sans"/>
              <a:sym typeface="Open Sans"/>
            </a:endParaRPr>
          </a:p>
          <a:p>
            <a:pPr indent="-330200" lvl="0" marL="457200" rtl="0" algn="l">
              <a:lnSpc>
                <a:spcPct val="115000"/>
              </a:lnSpc>
              <a:spcBef>
                <a:spcPts val="100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User-hidden functionality.</a:t>
            </a:r>
            <a:endParaRPr sz="1600">
              <a:solidFill>
                <a:schemeClr val="dk1"/>
              </a:solidFill>
              <a:latin typeface="Open Sans"/>
              <a:ea typeface="Open Sans"/>
              <a:cs typeface="Open Sans"/>
              <a:sym typeface="Open Sans"/>
            </a:endParaRPr>
          </a:p>
          <a:p>
            <a:pPr indent="-330200" lvl="0" marL="457200" rtl="0" algn="l">
              <a:lnSpc>
                <a:spcPct val="115000"/>
              </a:lnSpc>
              <a:spcBef>
                <a:spcPts val="100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Basically any language, but mostly Node.js, Ruby and Python</a:t>
            </a:r>
            <a:endParaRPr sz="1800">
              <a:solidFill>
                <a:schemeClr val="dk1"/>
              </a:solidFill>
              <a:latin typeface="Open Sans"/>
              <a:ea typeface="Open Sans"/>
              <a:cs typeface="Open Sans"/>
              <a:sym typeface="Open Sans"/>
            </a:endParaRPr>
          </a:p>
          <a:p>
            <a:pPr indent="0" lvl="0" marL="0" rtl="0" algn="l">
              <a:lnSpc>
                <a:spcPct val="115000"/>
              </a:lnSpc>
              <a:spcBef>
                <a:spcPts val="1000"/>
              </a:spcBef>
              <a:spcAft>
                <a:spcPts val="1000"/>
              </a:spcAft>
              <a:buNone/>
            </a:pPr>
            <a:r>
              <a:t/>
            </a:r>
            <a:endParaRPr sz="1800">
              <a:latin typeface="Open Sans"/>
              <a:ea typeface="Open Sans"/>
              <a:cs typeface="Open Sans"/>
              <a:sym typeface="Open Sans"/>
            </a:endParaRPr>
          </a:p>
        </p:txBody>
      </p:sp>
      <p:grpSp>
        <p:nvGrpSpPr>
          <p:cNvPr id="512" name="Google Shape;512;p79"/>
          <p:cNvGrpSpPr/>
          <p:nvPr/>
        </p:nvGrpSpPr>
        <p:grpSpPr>
          <a:xfrm>
            <a:off x="513538" y="5710136"/>
            <a:ext cx="8116901" cy="982923"/>
            <a:chOff x="174710" y="3371420"/>
            <a:chExt cx="4195215" cy="1584083"/>
          </a:xfrm>
        </p:grpSpPr>
        <p:grpSp>
          <p:nvGrpSpPr>
            <p:cNvPr id="513" name="Google Shape;513;p79"/>
            <p:cNvGrpSpPr/>
            <p:nvPr/>
          </p:nvGrpSpPr>
          <p:grpSpPr>
            <a:xfrm>
              <a:off x="174717" y="3824503"/>
              <a:ext cx="4195208" cy="1131000"/>
              <a:chOff x="160496" y="202903"/>
              <a:chExt cx="5525100" cy="1131000"/>
            </a:xfrm>
          </p:grpSpPr>
          <p:sp>
            <p:nvSpPr>
              <p:cNvPr id="514" name="Google Shape;514;p79"/>
              <p:cNvSpPr/>
              <p:nvPr/>
            </p:nvSpPr>
            <p:spPr>
              <a:xfrm>
                <a:off x="160496" y="202903"/>
                <a:ext cx="5525100" cy="11310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515" name="Google Shape;515;p79"/>
              <p:cNvSpPr txBox="1"/>
              <p:nvPr/>
            </p:nvSpPr>
            <p:spPr>
              <a:xfrm>
                <a:off x="240443" y="271600"/>
                <a:ext cx="5367000" cy="1004100"/>
              </a:xfrm>
              <a:prstGeom prst="rect">
                <a:avLst/>
              </a:prstGeom>
              <a:noFill/>
              <a:ln>
                <a:noFill/>
              </a:ln>
            </p:spPr>
            <p:txBody>
              <a:bodyPr anchorCtr="0" anchor="t" bIns="50800" lIns="50800" spcFirstLastPara="1" rIns="50800" wrap="square" tIns="50800">
                <a:noAutofit/>
              </a:bodyPr>
              <a:lstStyle/>
              <a:p>
                <a:pPr indent="0" lvl="0" marL="0" rtl="0" algn="l">
                  <a:lnSpc>
                    <a:spcPct val="125454"/>
                  </a:lnSpc>
                  <a:spcBef>
                    <a:spcPts val="0"/>
                  </a:spcBef>
                  <a:spcAft>
                    <a:spcPts val="0"/>
                  </a:spcAft>
                  <a:buClr>
                    <a:srgbClr val="000000"/>
                  </a:buClr>
                  <a:buSzPts val="1100"/>
                  <a:buFont typeface="Arial"/>
                  <a:buNone/>
                </a:pPr>
                <a:r>
                  <a:rPr b="1" lang="en" u="sng">
                    <a:solidFill>
                      <a:srgbClr val="FFFFFF"/>
                    </a:solidFill>
                    <a:latin typeface="Open Sans"/>
                    <a:ea typeface="Open Sans"/>
                    <a:cs typeface="Open Sans"/>
                    <a:sym typeface="Open Sans"/>
                  </a:rPr>
                  <a:t>Full Stack developer</a:t>
                </a:r>
                <a:r>
                  <a:rPr b="1" lang="en">
                    <a:solidFill>
                      <a:srgbClr val="FFFFFF"/>
                    </a:solidFill>
                    <a:latin typeface="Open Sans"/>
                    <a:ea typeface="Open Sans"/>
                    <a:cs typeface="Open Sans"/>
                    <a:sym typeface="Open Sans"/>
                  </a:rPr>
                  <a:t>: </a:t>
                </a:r>
                <a:r>
                  <a:rPr lang="en">
                    <a:solidFill>
                      <a:srgbClr val="FFFFFF"/>
                    </a:solidFill>
                    <a:latin typeface="Open Sans"/>
                    <a:ea typeface="Open Sans"/>
                    <a:cs typeface="Open Sans"/>
                    <a:sym typeface="Open Sans"/>
                  </a:rPr>
                  <a:t>Someone who is familiar with both kinds of development, and can work on a website from start to finish!</a:t>
                </a:r>
                <a:r>
                  <a:rPr lang="en">
                    <a:solidFill>
                      <a:srgbClr val="000000"/>
                    </a:solidFill>
                    <a:latin typeface="Open Sans"/>
                    <a:ea typeface="Open Sans"/>
                    <a:cs typeface="Open Sans"/>
                    <a:sym typeface="Open Sans"/>
                  </a:rPr>
                  <a:t> </a:t>
                </a:r>
                <a:endParaRPr>
                  <a:solidFill>
                    <a:srgbClr val="000000"/>
                  </a:solidFill>
                  <a:latin typeface="Open Sans"/>
                  <a:ea typeface="Open Sans"/>
                  <a:cs typeface="Open Sans"/>
                  <a:sym typeface="Open Sans"/>
                </a:endParaRPr>
              </a:p>
              <a:p>
                <a:pPr indent="0" lvl="0" marL="0" rtl="0" algn="l">
                  <a:lnSpc>
                    <a:spcPct val="115000"/>
                  </a:lnSpc>
                  <a:spcBef>
                    <a:spcPts val="1000"/>
                  </a:spcBef>
                  <a:spcAft>
                    <a:spcPts val="1000"/>
                  </a:spcAft>
                  <a:buClr>
                    <a:srgbClr val="000000"/>
                  </a:buClr>
                  <a:buSzPts val="1100"/>
                  <a:buFont typeface="Arial"/>
                  <a:buNone/>
                </a:pPr>
                <a:r>
                  <a:t/>
                </a:r>
                <a:endParaRPr b="1" sz="1800" u="sng">
                  <a:solidFill>
                    <a:srgbClr val="FFFFFF"/>
                  </a:solidFill>
                  <a:latin typeface="Open Sans"/>
                  <a:ea typeface="Open Sans"/>
                  <a:cs typeface="Open Sans"/>
                  <a:sym typeface="Open Sans"/>
                </a:endParaRPr>
              </a:p>
            </p:txBody>
          </p:sp>
        </p:grpSp>
        <p:sp>
          <p:nvSpPr>
            <p:cNvPr id="516" name="Google Shape;516;p79"/>
            <p:cNvSpPr/>
            <p:nvPr/>
          </p:nvSpPr>
          <p:spPr>
            <a:xfrm>
              <a:off x="174710" y="3371420"/>
              <a:ext cx="4195200" cy="453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600">
                  <a:solidFill>
                    <a:srgbClr val="FFD966"/>
                  </a:solidFill>
                  <a:latin typeface="Open Sans"/>
                  <a:ea typeface="Open Sans"/>
                  <a:cs typeface="Open Sans"/>
                  <a:sym typeface="Open Sans"/>
                </a:rPr>
                <a:t>Note:</a:t>
              </a:r>
              <a:endParaRPr b="1" i="0" sz="1600" u="none" cap="none" strike="noStrike">
                <a:solidFill>
                  <a:srgbClr val="FFD966"/>
                </a:solidFill>
                <a:latin typeface="Open Sans"/>
                <a:ea typeface="Open Sans"/>
                <a:cs typeface="Open Sans"/>
                <a:sym typeface="Open Sans"/>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pic>
        <p:nvPicPr>
          <p:cNvPr id="1019" name="Google Shape;1019;p133"/>
          <p:cNvPicPr preferRelativeResize="0"/>
          <p:nvPr/>
        </p:nvPicPr>
        <p:blipFill rotWithShape="1">
          <a:blip r:embed="rId3">
            <a:alphaModFix/>
          </a:blip>
          <a:srcRect b="0" l="0" r="23183" t="0"/>
          <a:stretch/>
        </p:blipFill>
        <p:spPr>
          <a:xfrm>
            <a:off x="192650" y="1944938"/>
            <a:ext cx="8758802" cy="2809875"/>
          </a:xfrm>
          <a:prstGeom prst="rect">
            <a:avLst/>
          </a:prstGeom>
          <a:noFill/>
          <a:ln cap="flat" cmpd="sng" w="19050">
            <a:solidFill>
              <a:srgbClr val="000000"/>
            </a:solidFill>
            <a:prstDash val="solid"/>
            <a:round/>
            <a:headEnd len="sm" w="sm" type="none"/>
            <a:tailEnd len="sm" w="sm" type="none"/>
          </a:ln>
        </p:spPr>
      </p:pic>
      <p:sp>
        <p:nvSpPr>
          <p:cNvPr id="1020" name="Google Shape;1020;p13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1021" name="Google Shape;1021;p133"/>
          <p:cNvSpPr txBox="1"/>
          <p:nvPr/>
        </p:nvSpPr>
        <p:spPr>
          <a:xfrm>
            <a:off x="229100" y="4940875"/>
            <a:ext cx="8685900" cy="16923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Lines 33 - 36</a:t>
            </a:r>
            <a:r>
              <a:rPr lang="en" sz="1800">
                <a:solidFill>
                  <a:schemeClr val="dk1"/>
                </a:solidFill>
                <a:latin typeface="Open Sans"/>
                <a:ea typeface="Open Sans"/>
                <a:cs typeface="Open Sans"/>
                <a:sym typeface="Open Sans"/>
              </a:rPr>
              <a:t> tell the app to retrieve data from the database, calculate how many pages to display (10 entries per page), and render the data on the page</a:t>
            </a:r>
            <a:endParaRPr b="1" sz="1800">
              <a:solidFill>
                <a:schemeClr val="dk1"/>
              </a:solidFill>
              <a:latin typeface="Open Sans"/>
              <a:ea typeface="Open Sans"/>
              <a:cs typeface="Open Sans"/>
              <a:sym typeface="Open Sans"/>
            </a:endParaRPr>
          </a:p>
        </p:txBody>
      </p:sp>
      <p:grpSp>
        <p:nvGrpSpPr>
          <p:cNvPr id="1022" name="Google Shape;1022;p133"/>
          <p:cNvGrpSpPr/>
          <p:nvPr/>
        </p:nvGrpSpPr>
        <p:grpSpPr>
          <a:xfrm>
            <a:off x="3760500" y="1375225"/>
            <a:ext cx="1623000" cy="595200"/>
            <a:chOff x="5286000" y="2432425"/>
            <a:chExt cx="1623000" cy="595200"/>
          </a:xfrm>
        </p:grpSpPr>
        <p:sp>
          <p:nvSpPr>
            <p:cNvPr id="1023" name="Google Shape;1023;p133"/>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33"/>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
        <p:nvSpPr>
          <p:cNvPr id="1025" name="Google Shape;1025;p133"/>
          <p:cNvSpPr/>
          <p:nvPr/>
        </p:nvSpPr>
        <p:spPr>
          <a:xfrm>
            <a:off x="360475" y="2655000"/>
            <a:ext cx="8519100" cy="777600"/>
          </a:xfrm>
          <a:prstGeom prst="rect">
            <a:avLst/>
          </a:prstGeom>
          <a:noFill/>
          <a:ln cap="flat" cmpd="sng" w="38100">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pic>
        <p:nvPicPr>
          <p:cNvPr id="1030" name="Google Shape;1030;p134"/>
          <p:cNvPicPr preferRelativeResize="0"/>
          <p:nvPr/>
        </p:nvPicPr>
        <p:blipFill rotWithShape="1">
          <a:blip r:embed="rId3">
            <a:alphaModFix/>
          </a:blip>
          <a:srcRect b="0" l="0" r="23183" t="0"/>
          <a:stretch/>
        </p:blipFill>
        <p:spPr>
          <a:xfrm>
            <a:off x="192650" y="1944938"/>
            <a:ext cx="8758802" cy="2809875"/>
          </a:xfrm>
          <a:prstGeom prst="rect">
            <a:avLst/>
          </a:prstGeom>
          <a:noFill/>
          <a:ln cap="flat" cmpd="sng" w="19050">
            <a:solidFill>
              <a:srgbClr val="000000"/>
            </a:solidFill>
            <a:prstDash val="solid"/>
            <a:round/>
            <a:headEnd len="sm" w="sm" type="none"/>
            <a:tailEnd len="sm" w="sm" type="none"/>
          </a:ln>
        </p:spPr>
      </p:pic>
      <p:sp>
        <p:nvSpPr>
          <p:cNvPr id="1031" name="Google Shape;1031;p13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1032" name="Google Shape;1032;p134"/>
          <p:cNvSpPr txBox="1"/>
          <p:nvPr/>
        </p:nvSpPr>
        <p:spPr>
          <a:xfrm>
            <a:off x="229100" y="4940875"/>
            <a:ext cx="8685900" cy="16923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a:t>
            </a:r>
            <a:r>
              <a:rPr b="1" lang="en" sz="1800">
                <a:solidFill>
                  <a:schemeClr val="dk1"/>
                </a:solidFill>
                <a:latin typeface="Open Sans"/>
                <a:ea typeface="Open Sans"/>
                <a:cs typeface="Open Sans"/>
                <a:sym typeface="Open Sans"/>
              </a:rPr>
              <a:t>ines 37 - 42</a:t>
            </a:r>
            <a:r>
              <a:rPr lang="en" sz="1800">
                <a:solidFill>
                  <a:schemeClr val="dk1"/>
                </a:solidFill>
                <a:latin typeface="Open Sans"/>
                <a:ea typeface="Open Sans"/>
                <a:cs typeface="Open Sans"/>
                <a:sym typeface="Open Sans"/>
              </a:rPr>
              <a:t> handle any errors in the process by taking the user to the error page</a:t>
            </a:r>
            <a:endParaRPr b="1" sz="1800">
              <a:solidFill>
                <a:schemeClr val="dk1"/>
              </a:solidFill>
              <a:latin typeface="Open Sans"/>
              <a:ea typeface="Open Sans"/>
              <a:cs typeface="Open Sans"/>
              <a:sym typeface="Open Sans"/>
            </a:endParaRPr>
          </a:p>
        </p:txBody>
      </p:sp>
      <p:grpSp>
        <p:nvGrpSpPr>
          <p:cNvPr id="1033" name="Google Shape;1033;p134"/>
          <p:cNvGrpSpPr/>
          <p:nvPr/>
        </p:nvGrpSpPr>
        <p:grpSpPr>
          <a:xfrm>
            <a:off x="3760500" y="1375225"/>
            <a:ext cx="1623000" cy="595200"/>
            <a:chOff x="5286000" y="2432425"/>
            <a:chExt cx="1623000" cy="595200"/>
          </a:xfrm>
        </p:grpSpPr>
        <p:sp>
          <p:nvSpPr>
            <p:cNvPr id="1034" name="Google Shape;1034;p134"/>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34"/>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
        <p:nvSpPr>
          <p:cNvPr id="1036" name="Google Shape;1036;p134"/>
          <p:cNvSpPr/>
          <p:nvPr/>
        </p:nvSpPr>
        <p:spPr>
          <a:xfrm>
            <a:off x="351475" y="3411000"/>
            <a:ext cx="8519100" cy="1134000"/>
          </a:xfrm>
          <a:prstGeom prst="rect">
            <a:avLst/>
          </a:prstGeom>
          <a:noFill/>
          <a:ln cap="flat" cmpd="sng" w="38100">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Google Shape;1041;p13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1042" name="Google Shape;1042;p135"/>
          <p:cNvSpPr txBox="1"/>
          <p:nvPr/>
        </p:nvSpPr>
        <p:spPr>
          <a:xfrm>
            <a:off x="192600" y="5608150"/>
            <a:ext cx="8758800" cy="1019700"/>
          </a:xfrm>
          <a:prstGeom prst="rect">
            <a:avLst/>
          </a:prstGeom>
          <a:noFill/>
          <a:ln>
            <a:noFill/>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We'll come back to lines 46 - 60, since you'll be filling in some of it!</a:t>
            </a:r>
            <a:endParaRPr sz="1800">
              <a:latin typeface="Open Sans"/>
              <a:ea typeface="Open Sans"/>
              <a:cs typeface="Open Sans"/>
              <a:sym typeface="Open Sans"/>
            </a:endParaRPr>
          </a:p>
        </p:txBody>
      </p:sp>
      <p:pic>
        <p:nvPicPr>
          <p:cNvPr id="1043" name="Google Shape;1043;p135"/>
          <p:cNvPicPr preferRelativeResize="0"/>
          <p:nvPr/>
        </p:nvPicPr>
        <p:blipFill>
          <a:blip r:embed="rId3">
            <a:alphaModFix/>
          </a:blip>
          <a:stretch>
            <a:fillRect/>
          </a:stretch>
        </p:blipFill>
        <p:spPr>
          <a:xfrm>
            <a:off x="519350" y="1837587"/>
            <a:ext cx="6064200" cy="3846775"/>
          </a:xfrm>
          <a:prstGeom prst="rect">
            <a:avLst/>
          </a:prstGeom>
          <a:noFill/>
          <a:ln cap="flat" cmpd="sng" w="19050">
            <a:solidFill>
              <a:srgbClr val="000000"/>
            </a:solidFill>
            <a:prstDash val="solid"/>
            <a:round/>
            <a:headEnd len="sm" w="sm" type="none"/>
            <a:tailEnd len="sm" w="sm" type="none"/>
          </a:ln>
        </p:spPr>
      </p:pic>
      <p:sp>
        <p:nvSpPr>
          <p:cNvPr id="1044" name="Google Shape;1044;p135"/>
          <p:cNvSpPr/>
          <p:nvPr/>
        </p:nvSpPr>
        <p:spPr>
          <a:xfrm>
            <a:off x="3869975" y="3818576"/>
            <a:ext cx="2845200" cy="180900"/>
          </a:xfrm>
          <a:prstGeom prst="leftArrow">
            <a:avLst>
              <a:gd fmla="val 50000" name="adj1"/>
              <a:gd fmla="val 50000" name="adj2"/>
            </a:avLst>
          </a:prstGeom>
          <a:solidFill>
            <a:srgbClr val="5EA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35"/>
          <p:cNvSpPr/>
          <p:nvPr/>
        </p:nvSpPr>
        <p:spPr>
          <a:xfrm>
            <a:off x="3869975" y="4283426"/>
            <a:ext cx="2845200" cy="180900"/>
          </a:xfrm>
          <a:prstGeom prst="leftArrow">
            <a:avLst>
              <a:gd fmla="val 50000" name="adj1"/>
              <a:gd fmla="val 50000" name="adj2"/>
            </a:avLst>
          </a:prstGeom>
          <a:solidFill>
            <a:srgbClr val="5EA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35"/>
          <p:cNvSpPr/>
          <p:nvPr/>
        </p:nvSpPr>
        <p:spPr>
          <a:xfrm>
            <a:off x="3730775" y="4991026"/>
            <a:ext cx="2984400" cy="180900"/>
          </a:xfrm>
          <a:prstGeom prst="leftArrow">
            <a:avLst>
              <a:gd fmla="val 50000" name="adj1"/>
              <a:gd fmla="val 50000" name="adj2"/>
            </a:avLst>
          </a:prstGeom>
          <a:solidFill>
            <a:srgbClr val="5EA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35"/>
          <p:cNvSpPr txBox="1"/>
          <p:nvPr/>
        </p:nvSpPr>
        <p:spPr>
          <a:xfrm>
            <a:off x="6813850" y="3742375"/>
            <a:ext cx="1997100" cy="1522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2200">
                <a:solidFill>
                  <a:srgbClr val="5EA5E5"/>
                </a:solidFill>
                <a:latin typeface="Open Sans"/>
                <a:ea typeface="Open Sans"/>
                <a:cs typeface="Open Sans"/>
                <a:sym typeface="Open Sans"/>
              </a:rPr>
              <a:t>You'll write the code for these later!</a:t>
            </a:r>
            <a:endParaRPr b="1" sz="2200">
              <a:solidFill>
                <a:srgbClr val="5EA5E5"/>
              </a:solidFill>
              <a:latin typeface="Open Sans"/>
              <a:ea typeface="Open Sans"/>
              <a:cs typeface="Open Sans"/>
              <a:sym typeface="Open Sans"/>
            </a:endParaRPr>
          </a:p>
        </p:txBody>
      </p:sp>
      <p:grpSp>
        <p:nvGrpSpPr>
          <p:cNvPr id="1048" name="Google Shape;1048;p135"/>
          <p:cNvGrpSpPr/>
          <p:nvPr/>
        </p:nvGrpSpPr>
        <p:grpSpPr>
          <a:xfrm>
            <a:off x="2739950" y="1366225"/>
            <a:ext cx="1623000" cy="595200"/>
            <a:chOff x="5286000" y="2432425"/>
            <a:chExt cx="1623000" cy="595200"/>
          </a:xfrm>
        </p:grpSpPr>
        <p:sp>
          <p:nvSpPr>
            <p:cNvPr id="1049" name="Google Shape;1049;p135"/>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35"/>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13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1056" name="Google Shape;1056;p136"/>
          <p:cNvSpPr txBox="1"/>
          <p:nvPr/>
        </p:nvSpPr>
        <p:spPr>
          <a:xfrm>
            <a:off x="229100" y="4407475"/>
            <a:ext cx="8685900" cy="16923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a:t>
            </a:r>
            <a:r>
              <a:rPr b="1" lang="en" sz="1800">
                <a:solidFill>
                  <a:schemeClr val="dk1"/>
                </a:solidFill>
                <a:latin typeface="Open Sans"/>
                <a:ea typeface="Open Sans"/>
                <a:cs typeface="Open Sans"/>
                <a:sym typeface="Open Sans"/>
              </a:rPr>
              <a:t>ine 66</a:t>
            </a:r>
            <a:r>
              <a:rPr lang="en" sz="1800">
                <a:solidFill>
                  <a:schemeClr val="dk1"/>
                </a:solidFill>
                <a:latin typeface="Open Sans"/>
                <a:ea typeface="Open Sans"/>
                <a:cs typeface="Open Sans"/>
                <a:sym typeface="Open Sans"/>
              </a:rPr>
              <a:t> connects the app to the mongo database, then:</a:t>
            </a:r>
            <a:endParaRPr sz="1800">
              <a:solidFill>
                <a:schemeClr val="dk1"/>
              </a:solidFill>
              <a:latin typeface="Open Sans"/>
              <a:ea typeface="Open Sans"/>
              <a:cs typeface="Open Sans"/>
              <a:sym typeface="Open Sans"/>
            </a:endParaRPr>
          </a:p>
          <a:p>
            <a:pPr indent="-342900" lvl="0" marL="457200" rtl="0" algn="just">
              <a:lnSpc>
                <a:spcPct val="150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Lines 67 and 68</a:t>
            </a:r>
            <a:r>
              <a:rPr lang="en" sz="1800">
                <a:solidFill>
                  <a:schemeClr val="dk1"/>
                </a:solidFill>
                <a:latin typeface="Open Sans"/>
                <a:ea typeface="Open Sans"/>
                <a:cs typeface="Open Sans"/>
                <a:sym typeface="Open Sans"/>
              </a:rPr>
              <a:t> log success messages onto the console</a:t>
            </a:r>
            <a:endParaRPr sz="1800">
              <a:solidFill>
                <a:schemeClr val="dk1"/>
              </a:solidFill>
              <a:latin typeface="Open Sans"/>
              <a:ea typeface="Open Sans"/>
              <a:cs typeface="Open Sans"/>
              <a:sym typeface="Open Sans"/>
            </a:endParaRPr>
          </a:p>
          <a:p>
            <a:pPr indent="-342900" lvl="0" marL="457200" rtl="0" algn="just">
              <a:lnSpc>
                <a:spcPct val="150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 69</a:t>
            </a:r>
            <a:r>
              <a:rPr lang="en" sz="1800">
                <a:solidFill>
                  <a:schemeClr val="dk1"/>
                </a:solidFill>
                <a:latin typeface="Open Sans"/>
                <a:ea typeface="Open Sans"/>
                <a:cs typeface="Open Sans"/>
                <a:sym typeface="Open Sans"/>
              </a:rPr>
              <a:t> starts the app using Node</a:t>
            </a:r>
            <a:endParaRPr sz="1800">
              <a:solidFill>
                <a:schemeClr val="dk1"/>
              </a:solidFill>
              <a:latin typeface="Open Sans"/>
              <a:ea typeface="Open Sans"/>
              <a:cs typeface="Open Sans"/>
              <a:sym typeface="Open Sans"/>
            </a:endParaRPr>
          </a:p>
          <a:p>
            <a:pPr indent="-342900" lvl="0" marL="457200" rtl="0" algn="just">
              <a:lnSpc>
                <a:spcPct val="150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Lines 70 - 73</a:t>
            </a:r>
            <a:r>
              <a:rPr lang="en" sz="1800">
                <a:solidFill>
                  <a:schemeClr val="dk1"/>
                </a:solidFill>
                <a:latin typeface="Open Sans"/>
                <a:ea typeface="Open Sans"/>
                <a:cs typeface="Open Sans"/>
                <a:sym typeface="Open Sans"/>
              </a:rPr>
              <a:t> handles any errors that may occur</a:t>
            </a:r>
            <a:endParaRPr b="1" sz="1800">
              <a:solidFill>
                <a:schemeClr val="dk1"/>
              </a:solidFill>
              <a:latin typeface="Open Sans"/>
              <a:ea typeface="Open Sans"/>
              <a:cs typeface="Open Sans"/>
              <a:sym typeface="Open Sans"/>
            </a:endParaRPr>
          </a:p>
        </p:txBody>
      </p:sp>
      <p:grpSp>
        <p:nvGrpSpPr>
          <p:cNvPr id="1057" name="Google Shape;1057;p136"/>
          <p:cNvGrpSpPr/>
          <p:nvPr/>
        </p:nvGrpSpPr>
        <p:grpSpPr>
          <a:xfrm>
            <a:off x="3760500" y="1908625"/>
            <a:ext cx="1623000" cy="595200"/>
            <a:chOff x="5286000" y="2432425"/>
            <a:chExt cx="1623000" cy="595200"/>
          </a:xfrm>
        </p:grpSpPr>
        <p:sp>
          <p:nvSpPr>
            <p:cNvPr id="1058" name="Google Shape;1058;p136"/>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36"/>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pic>
        <p:nvPicPr>
          <p:cNvPr id="1060" name="Google Shape;1060;p136"/>
          <p:cNvPicPr preferRelativeResize="0"/>
          <p:nvPr/>
        </p:nvPicPr>
        <p:blipFill rotWithShape="1">
          <a:blip r:embed="rId3">
            <a:alphaModFix/>
          </a:blip>
          <a:srcRect b="0" l="0" r="35048" t="0"/>
          <a:stretch/>
        </p:blipFill>
        <p:spPr>
          <a:xfrm>
            <a:off x="192650" y="2478338"/>
            <a:ext cx="8758802" cy="1744422"/>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Google Shape;1065;p137"/>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37"/>
          <p:cNvSpPr txBox="1"/>
          <p:nvPr/>
        </p:nvSpPr>
        <p:spPr>
          <a:xfrm>
            <a:off x="680550" y="1456775"/>
            <a:ext cx="7782900" cy="4122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rgbClr val="FFD966"/>
                </a:solidFill>
                <a:latin typeface="Open Sans"/>
                <a:ea typeface="Open Sans"/>
                <a:cs typeface="Open Sans"/>
                <a:sym typeface="Open Sans"/>
              </a:rPr>
              <a:t>Index.js</a:t>
            </a:r>
            <a:r>
              <a:rPr b="1" lang="en" sz="2800">
                <a:solidFill>
                  <a:schemeClr val="lt1"/>
                </a:solidFill>
                <a:latin typeface="Open Sans"/>
                <a:ea typeface="Open Sans"/>
                <a:cs typeface="Open Sans"/>
                <a:sym typeface="Open Sans"/>
              </a:rPr>
              <a:t> handles the requests our app receives and the responses that it sends. These requests come from the browser and are entered into </a:t>
            </a:r>
            <a:r>
              <a:rPr b="1" lang="en" sz="2800">
                <a:solidFill>
                  <a:srgbClr val="FFD966"/>
                </a:solidFill>
                <a:latin typeface="Open Sans"/>
                <a:ea typeface="Open Sans"/>
                <a:cs typeface="Open Sans"/>
                <a:sym typeface="Open Sans"/>
              </a:rPr>
              <a:t>index.ejs</a:t>
            </a:r>
            <a:r>
              <a:rPr b="1" lang="en" sz="2800">
                <a:solidFill>
                  <a:schemeClr val="lt1"/>
                </a:solidFill>
                <a:latin typeface="Open Sans"/>
                <a:ea typeface="Open Sans"/>
                <a:cs typeface="Open Sans"/>
                <a:sym typeface="Open Sans"/>
              </a:rPr>
              <a:t>. These are two different files! </a:t>
            </a:r>
            <a:br>
              <a:rPr b="1" lang="en" sz="2800">
                <a:solidFill>
                  <a:schemeClr val="lt1"/>
                </a:solidFill>
                <a:latin typeface="Open Sans"/>
                <a:ea typeface="Open Sans"/>
                <a:cs typeface="Open Sans"/>
                <a:sym typeface="Open Sans"/>
              </a:rPr>
            </a:br>
            <a:br>
              <a:rPr b="1" lang="en" sz="2800">
                <a:solidFill>
                  <a:schemeClr val="lt1"/>
                </a:solidFill>
                <a:latin typeface="Open Sans"/>
                <a:ea typeface="Open Sans"/>
                <a:cs typeface="Open Sans"/>
                <a:sym typeface="Open Sans"/>
              </a:rPr>
            </a:br>
            <a:r>
              <a:rPr b="1" lang="en" sz="2800">
                <a:solidFill>
                  <a:schemeClr val="lt1"/>
                </a:solidFill>
                <a:latin typeface="Open Sans"/>
                <a:ea typeface="Open Sans"/>
                <a:cs typeface="Open Sans"/>
                <a:sym typeface="Open Sans"/>
              </a:rPr>
              <a:t> The result is HTML to send back to the browser.</a:t>
            </a:r>
            <a:endParaRPr b="1" sz="2800">
              <a:solidFill>
                <a:schemeClr val="lt1"/>
              </a:solidFill>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0" name="Shape 1070"/>
        <p:cNvGrpSpPr/>
        <p:nvPr/>
      </p:nvGrpSpPr>
      <p:grpSpPr>
        <a:xfrm>
          <a:off x="0" y="0"/>
          <a:ext cx="0" cy="0"/>
          <a:chOff x="0" y="0"/>
          <a:chExt cx="0" cy="0"/>
        </a:xfrm>
      </p:grpSpPr>
      <p:sp>
        <p:nvSpPr>
          <p:cNvPr id="1071" name="Google Shape;1071;p13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pic>
        <p:nvPicPr>
          <p:cNvPr id="1072" name="Google Shape;1072;p138"/>
          <p:cNvPicPr preferRelativeResize="0"/>
          <p:nvPr/>
        </p:nvPicPr>
        <p:blipFill rotWithShape="1">
          <a:blip r:embed="rId3">
            <a:alphaModFix/>
          </a:blip>
          <a:srcRect b="0" l="0" r="30570" t="0"/>
          <a:stretch/>
        </p:blipFill>
        <p:spPr>
          <a:xfrm>
            <a:off x="1499788" y="1705125"/>
            <a:ext cx="6144425" cy="3697933"/>
          </a:xfrm>
          <a:prstGeom prst="rect">
            <a:avLst/>
          </a:prstGeom>
          <a:noFill/>
          <a:ln cap="flat" cmpd="sng" w="19050">
            <a:solidFill>
              <a:srgbClr val="000000"/>
            </a:solidFill>
            <a:prstDash val="solid"/>
            <a:round/>
            <a:headEnd len="sm" w="sm" type="none"/>
            <a:tailEnd len="sm" w="sm" type="none"/>
          </a:ln>
        </p:spPr>
      </p:pic>
      <p:grpSp>
        <p:nvGrpSpPr>
          <p:cNvPr id="1073" name="Google Shape;1073;p138"/>
          <p:cNvGrpSpPr/>
          <p:nvPr/>
        </p:nvGrpSpPr>
        <p:grpSpPr>
          <a:xfrm>
            <a:off x="513550" y="6020961"/>
            <a:ext cx="8116901" cy="760847"/>
            <a:chOff x="174710" y="3371420"/>
            <a:chExt cx="4195215" cy="1226184"/>
          </a:xfrm>
        </p:grpSpPr>
        <p:grpSp>
          <p:nvGrpSpPr>
            <p:cNvPr id="1074" name="Google Shape;1074;p138"/>
            <p:cNvGrpSpPr/>
            <p:nvPr/>
          </p:nvGrpSpPr>
          <p:grpSpPr>
            <a:xfrm>
              <a:off x="174717" y="3824504"/>
              <a:ext cx="4195208" cy="773100"/>
              <a:chOff x="160496" y="202904"/>
              <a:chExt cx="5525100" cy="773100"/>
            </a:xfrm>
          </p:grpSpPr>
          <p:sp>
            <p:nvSpPr>
              <p:cNvPr id="1075" name="Google Shape;1075;p138"/>
              <p:cNvSpPr/>
              <p:nvPr/>
            </p:nvSpPr>
            <p:spPr>
              <a:xfrm>
                <a:off x="160496" y="202904"/>
                <a:ext cx="5525100" cy="7731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1076" name="Google Shape;1076;p138"/>
              <p:cNvSpPr txBox="1"/>
              <p:nvPr/>
            </p:nvSpPr>
            <p:spPr>
              <a:xfrm>
                <a:off x="240443" y="271599"/>
                <a:ext cx="5367000" cy="704400"/>
              </a:xfrm>
              <a:prstGeom prst="rect">
                <a:avLst/>
              </a:prstGeom>
              <a:noFill/>
              <a:ln>
                <a:noFill/>
              </a:ln>
            </p:spPr>
            <p:txBody>
              <a:bodyPr anchorCtr="0" anchor="t" bIns="50800" lIns="50800" spcFirstLastPara="1" rIns="50800" wrap="square" tIns="50800">
                <a:noAutofit/>
              </a:bodyPr>
              <a:lstStyle/>
              <a:p>
                <a:pPr indent="0" lvl="0" marL="0" rtl="0" algn="ctr">
                  <a:lnSpc>
                    <a:spcPct val="125454"/>
                  </a:lnSpc>
                  <a:spcBef>
                    <a:spcPts val="0"/>
                  </a:spcBef>
                  <a:spcAft>
                    <a:spcPts val="1000"/>
                  </a:spcAft>
                  <a:buClr>
                    <a:srgbClr val="000000"/>
                  </a:buClr>
                  <a:buSzPts val="1100"/>
                  <a:buFont typeface="Arial"/>
                  <a:buNone/>
                </a:pPr>
                <a:r>
                  <a:rPr lang="en" sz="1500">
                    <a:solidFill>
                      <a:srgbClr val="FFFFFF"/>
                    </a:solidFill>
                    <a:latin typeface="Open Sans"/>
                    <a:ea typeface="Open Sans"/>
                    <a:cs typeface="Open Sans"/>
                    <a:sym typeface="Open Sans"/>
                  </a:rPr>
                  <a:t>This file is dense, so we'll only be touching on the code that is critical for our purposes!</a:t>
                </a:r>
                <a:endParaRPr b="1" sz="1800" u="sng">
                  <a:solidFill>
                    <a:srgbClr val="FFFFFF"/>
                  </a:solidFill>
                  <a:latin typeface="Open Sans"/>
                  <a:ea typeface="Open Sans"/>
                  <a:cs typeface="Open Sans"/>
                  <a:sym typeface="Open Sans"/>
                </a:endParaRPr>
              </a:p>
            </p:txBody>
          </p:sp>
        </p:grpSp>
        <p:sp>
          <p:nvSpPr>
            <p:cNvPr id="1077" name="Google Shape;1077;p138"/>
            <p:cNvSpPr/>
            <p:nvPr/>
          </p:nvSpPr>
          <p:spPr>
            <a:xfrm>
              <a:off x="174710" y="3371420"/>
              <a:ext cx="4195200" cy="453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600">
                  <a:solidFill>
                    <a:srgbClr val="FFD966"/>
                  </a:solidFill>
                  <a:latin typeface="Open Sans"/>
                  <a:ea typeface="Open Sans"/>
                  <a:cs typeface="Open Sans"/>
                  <a:sym typeface="Open Sans"/>
                </a:rPr>
                <a:t>Note:</a:t>
              </a:r>
              <a:endParaRPr b="1" i="0" sz="1600" u="none" cap="none" strike="noStrike">
                <a:solidFill>
                  <a:srgbClr val="FFD966"/>
                </a:solidFill>
                <a:latin typeface="Open Sans"/>
                <a:ea typeface="Open Sans"/>
                <a:cs typeface="Open Sans"/>
                <a:sym typeface="Open Sans"/>
              </a:endParaRPr>
            </a:p>
          </p:txBody>
        </p:sp>
      </p:grpSp>
      <p:sp>
        <p:nvSpPr>
          <p:cNvPr id="1078" name="Google Shape;1078;p138"/>
          <p:cNvSpPr txBox="1"/>
          <p:nvPr/>
        </p:nvSpPr>
        <p:spPr>
          <a:xfrm>
            <a:off x="513650" y="5439475"/>
            <a:ext cx="8116800" cy="6498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Lines 13-39</a:t>
            </a:r>
            <a:r>
              <a:rPr lang="en" sz="1800">
                <a:solidFill>
                  <a:schemeClr val="dk1"/>
                </a:solidFill>
                <a:latin typeface="Open Sans"/>
                <a:ea typeface="Open Sans"/>
                <a:cs typeface="Open Sans"/>
                <a:sym typeface="Open Sans"/>
              </a:rPr>
              <a:t> create the form that you see on the app</a:t>
            </a:r>
            <a:endParaRPr b="1" sz="1800">
              <a:solidFill>
                <a:schemeClr val="dk1"/>
              </a:solidFill>
              <a:latin typeface="Open Sans"/>
              <a:ea typeface="Open Sans"/>
              <a:cs typeface="Open Sans"/>
              <a:sym typeface="Open Sans"/>
            </a:endParaRPr>
          </a:p>
        </p:txBody>
      </p:sp>
      <p:sp>
        <p:nvSpPr>
          <p:cNvPr id="1079" name="Google Shape;1079;p138"/>
          <p:cNvSpPr/>
          <p:nvPr/>
        </p:nvSpPr>
        <p:spPr>
          <a:xfrm>
            <a:off x="1499800" y="1705125"/>
            <a:ext cx="5898300" cy="1012800"/>
          </a:xfrm>
          <a:prstGeom prst="rect">
            <a:avLst/>
          </a:prstGeom>
          <a:noFill/>
          <a:ln cap="flat" cmpd="sng" w="38100">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0" name="Google Shape;1080;p138"/>
          <p:cNvGrpSpPr/>
          <p:nvPr/>
        </p:nvGrpSpPr>
        <p:grpSpPr>
          <a:xfrm>
            <a:off x="3760500" y="1222825"/>
            <a:ext cx="1623000" cy="595200"/>
            <a:chOff x="5286000" y="2432425"/>
            <a:chExt cx="1623000" cy="595200"/>
          </a:xfrm>
        </p:grpSpPr>
        <p:sp>
          <p:nvSpPr>
            <p:cNvPr id="1081" name="Google Shape;1081;p138"/>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38"/>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index.ejs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6" name="Shape 1086"/>
        <p:cNvGrpSpPr/>
        <p:nvPr/>
      </p:nvGrpSpPr>
      <p:grpSpPr>
        <a:xfrm>
          <a:off x="0" y="0"/>
          <a:ext cx="0" cy="0"/>
          <a:chOff x="0" y="0"/>
          <a:chExt cx="0" cy="0"/>
        </a:xfrm>
      </p:grpSpPr>
      <p:pic>
        <p:nvPicPr>
          <p:cNvPr id="1087" name="Google Shape;1087;p139"/>
          <p:cNvPicPr preferRelativeResize="0"/>
          <p:nvPr/>
        </p:nvPicPr>
        <p:blipFill rotWithShape="1">
          <a:blip r:embed="rId3">
            <a:alphaModFix/>
          </a:blip>
          <a:srcRect b="73865" l="0" r="52651" t="0"/>
          <a:stretch/>
        </p:blipFill>
        <p:spPr>
          <a:xfrm>
            <a:off x="476216" y="2162325"/>
            <a:ext cx="8191574" cy="1889300"/>
          </a:xfrm>
          <a:prstGeom prst="rect">
            <a:avLst/>
          </a:prstGeom>
          <a:noFill/>
          <a:ln cap="flat" cmpd="sng" w="19050">
            <a:solidFill>
              <a:srgbClr val="000000"/>
            </a:solidFill>
            <a:prstDash val="solid"/>
            <a:round/>
            <a:headEnd len="sm" w="sm" type="none"/>
            <a:tailEnd len="sm" w="sm" type="none"/>
          </a:ln>
        </p:spPr>
      </p:pic>
      <p:sp>
        <p:nvSpPr>
          <p:cNvPr id="1088" name="Google Shape;1088;p13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1089" name="Google Shape;1089;p139"/>
          <p:cNvSpPr txBox="1"/>
          <p:nvPr/>
        </p:nvSpPr>
        <p:spPr>
          <a:xfrm>
            <a:off x="513650" y="4601275"/>
            <a:ext cx="8116800" cy="13194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a:t>
            </a:r>
            <a:r>
              <a:rPr b="1" lang="en" sz="1800">
                <a:latin typeface="Open Sans"/>
                <a:ea typeface="Open Sans"/>
                <a:cs typeface="Open Sans"/>
                <a:sym typeface="Open Sans"/>
              </a:rPr>
              <a:t>ine 13</a:t>
            </a:r>
            <a:r>
              <a:rPr lang="en" sz="1800">
                <a:solidFill>
                  <a:schemeClr val="dk1"/>
                </a:solidFill>
                <a:latin typeface="Open Sans"/>
                <a:ea typeface="Open Sans"/>
                <a:cs typeface="Open Sans"/>
                <a:sym typeface="Open Sans"/>
              </a:rPr>
              <a:t> has a </a:t>
            </a:r>
            <a:r>
              <a:rPr b="1" lang="en" sz="1800">
                <a:solidFill>
                  <a:srgbClr val="5EA5E5"/>
                </a:solidFill>
                <a:latin typeface="Consolas"/>
                <a:ea typeface="Consolas"/>
                <a:cs typeface="Consolas"/>
                <a:sym typeface="Consolas"/>
              </a:rPr>
              <a:t>method</a:t>
            </a:r>
            <a:r>
              <a:rPr b="1" lang="en" sz="1800">
                <a:solidFill>
                  <a:srgbClr val="6FA8DC"/>
                </a:solidFill>
                <a:latin typeface="Open Sans"/>
                <a:ea typeface="Open Sans"/>
                <a:cs typeface="Open Sans"/>
                <a:sym typeface="Open Sans"/>
              </a:rPr>
              <a:t> </a:t>
            </a:r>
            <a:r>
              <a:rPr lang="en" sz="1800">
                <a:solidFill>
                  <a:schemeClr val="dk1"/>
                </a:solidFill>
                <a:latin typeface="Open Sans"/>
                <a:ea typeface="Open Sans"/>
                <a:cs typeface="Open Sans"/>
                <a:sym typeface="Open Sans"/>
              </a:rPr>
              <a:t>attribute with the value </a:t>
            </a:r>
            <a:r>
              <a:rPr b="1" lang="en" sz="1800">
                <a:solidFill>
                  <a:srgbClr val="E69138"/>
                </a:solidFill>
                <a:latin typeface="Consolas"/>
                <a:ea typeface="Consolas"/>
                <a:cs typeface="Consolas"/>
                <a:sym typeface="Consolas"/>
              </a:rPr>
              <a:t>“post”</a:t>
            </a:r>
            <a:r>
              <a:rPr lang="en" sz="1800">
                <a:solidFill>
                  <a:schemeClr val="dk1"/>
                </a:solidFill>
                <a:latin typeface="Open Sans"/>
                <a:ea typeface="Open Sans"/>
                <a:cs typeface="Open Sans"/>
                <a:sym typeface="Open Sans"/>
              </a:rPr>
              <a:t>. This means that when someone submits the form, it sends a post request to the app. It also has an </a:t>
            </a:r>
            <a:r>
              <a:rPr b="1" lang="en" sz="1800">
                <a:solidFill>
                  <a:srgbClr val="5EA5E5"/>
                </a:solidFill>
                <a:latin typeface="Consolas"/>
                <a:ea typeface="Consolas"/>
                <a:cs typeface="Consolas"/>
                <a:sym typeface="Consolas"/>
              </a:rPr>
              <a:t>action</a:t>
            </a:r>
            <a:r>
              <a:rPr lang="en" sz="1800">
                <a:solidFill>
                  <a:schemeClr val="dk1"/>
                </a:solidFill>
                <a:latin typeface="Open Sans"/>
                <a:ea typeface="Open Sans"/>
                <a:cs typeface="Open Sans"/>
                <a:sym typeface="Open Sans"/>
              </a:rPr>
              <a:t> attribute with the value </a:t>
            </a:r>
            <a:r>
              <a:rPr b="1" lang="en" sz="1800">
                <a:solidFill>
                  <a:srgbClr val="E69138"/>
                </a:solidFill>
                <a:latin typeface="Consolas"/>
                <a:ea typeface="Consolas"/>
                <a:cs typeface="Consolas"/>
                <a:sym typeface="Consolas"/>
              </a:rPr>
              <a:t>“/update”</a:t>
            </a:r>
            <a:r>
              <a:rPr lang="en" sz="1800">
                <a:solidFill>
                  <a:schemeClr val="dk1"/>
                </a:solidFill>
                <a:latin typeface="Open Sans"/>
                <a:ea typeface="Open Sans"/>
                <a:cs typeface="Open Sans"/>
                <a:sym typeface="Open Sans"/>
              </a:rPr>
              <a:t>. This is how we separate the different kinds of requests.</a:t>
            </a:r>
            <a:endParaRPr b="1" sz="1800">
              <a:solidFill>
                <a:schemeClr val="dk1"/>
              </a:solidFill>
              <a:latin typeface="Open Sans"/>
              <a:ea typeface="Open Sans"/>
              <a:cs typeface="Open Sans"/>
              <a:sym typeface="Open Sans"/>
            </a:endParaRPr>
          </a:p>
        </p:txBody>
      </p:sp>
      <p:sp>
        <p:nvSpPr>
          <p:cNvPr id="1090" name="Google Shape;1090;p139"/>
          <p:cNvSpPr/>
          <p:nvPr/>
        </p:nvSpPr>
        <p:spPr>
          <a:xfrm>
            <a:off x="723650" y="2205700"/>
            <a:ext cx="7142400" cy="263400"/>
          </a:xfrm>
          <a:prstGeom prst="rect">
            <a:avLst/>
          </a:prstGeom>
          <a:noFill/>
          <a:ln cap="flat" cmpd="sng" w="38100">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 name="Google Shape;1091;p139"/>
          <p:cNvGrpSpPr/>
          <p:nvPr/>
        </p:nvGrpSpPr>
        <p:grpSpPr>
          <a:xfrm>
            <a:off x="3760500" y="1680025"/>
            <a:ext cx="1623000" cy="595200"/>
            <a:chOff x="5286000" y="2432425"/>
            <a:chExt cx="1623000" cy="595200"/>
          </a:xfrm>
        </p:grpSpPr>
        <p:sp>
          <p:nvSpPr>
            <p:cNvPr id="1092" name="Google Shape;1092;p139"/>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39"/>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index.ejs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pic>
        <p:nvPicPr>
          <p:cNvPr id="1098" name="Google Shape;1098;p140"/>
          <p:cNvPicPr preferRelativeResize="0"/>
          <p:nvPr/>
        </p:nvPicPr>
        <p:blipFill rotWithShape="1">
          <a:blip r:embed="rId3">
            <a:alphaModFix/>
          </a:blip>
          <a:srcRect b="73865" l="0" r="52651" t="0"/>
          <a:stretch/>
        </p:blipFill>
        <p:spPr>
          <a:xfrm>
            <a:off x="476216" y="2162325"/>
            <a:ext cx="8191574" cy="1889300"/>
          </a:xfrm>
          <a:prstGeom prst="rect">
            <a:avLst/>
          </a:prstGeom>
          <a:noFill/>
          <a:ln cap="flat" cmpd="sng" w="19050">
            <a:solidFill>
              <a:srgbClr val="000000"/>
            </a:solidFill>
            <a:prstDash val="solid"/>
            <a:round/>
            <a:headEnd len="sm" w="sm" type="none"/>
            <a:tailEnd len="sm" w="sm" type="none"/>
          </a:ln>
        </p:spPr>
      </p:pic>
      <p:sp>
        <p:nvSpPr>
          <p:cNvPr id="1099" name="Google Shape;1099;p14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1100" name="Google Shape;1100;p140"/>
          <p:cNvSpPr txBox="1"/>
          <p:nvPr/>
        </p:nvSpPr>
        <p:spPr>
          <a:xfrm>
            <a:off x="513650" y="4601275"/>
            <a:ext cx="8116800" cy="13194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a:t>
            </a:r>
            <a:r>
              <a:rPr b="1" lang="en" sz="1800">
                <a:latin typeface="Open Sans"/>
                <a:ea typeface="Open Sans"/>
                <a:cs typeface="Open Sans"/>
                <a:sym typeface="Open Sans"/>
              </a:rPr>
              <a:t>ines 14 - 18</a:t>
            </a:r>
            <a:r>
              <a:rPr lang="en" sz="1800">
                <a:solidFill>
                  <a:schemeClr val="dk1"/>
                </a:solidFill>
                <a:latin typeface="Open Sans"/>
                <a:ea typeface="Open Sans"/>
                <a:cs typeface="Open Sans"/>
                <a:sym typeface="Open Sans"/>
              </a:rPr>
              <a:t> post an error message if the wrong password is submitted.</a:t>
            </a:r>
            <a:endParaRPr b="1" sz="1800">
              <a:solidFill>
                <a:schemeClr val="dk1"/>
              </a:solidFill>
              <a:latin typeface="Open Sans"/>
              <a:ea typeface="Open Sans"/>
              <a:cs typeface="Open Sans"/>
              <a:sym typeface="Open Sans"/>
            </a:endParaRPr>
          </a:p>
        </p:txBody>
      </p:sp>
      <p:sp>
        <p:nvSpPr>
          <p:cNvPr id="1101" name="Google Shape;1101;p140"/>
          <p:cNvSpPr/>
          <p:nvPr/>
        </p:nvSpPr>
        <p:spPr>
          <a:xfrm>
            <a:off x="714650" y="2466701"/>
            <a:ext cx="7142400" cy="1319400"/>
          </a:xfrm>
          <a:prstGeom prst="rect">
            <a:avLst/>
          </a:prstGeom>
          <a:noFill/>
          <a:ln cap="flat" cmpd="sng" w="38100">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2" name="Google Shape;1102;p140"/>
          <p:cNvGrpSpPr/>
          <p:nvPr/>
        </p:nvGrpSpPr>
        <p:grpSpPr>
          <a:xfrm>
            <a:off x="3760500" y="1680025"/>
            <a:ext cx="1623000" cy="595200"/>
            <a:chOff x="5286000" y="2432425"/>
            <a:chExt cx="1623000" cy="595200"/>
          </a:xfrm>
        </p:grpSpPr>
        <p:sp>
          <p:nvSpPr>
            <p:cNvPr id="1103" name="Google Shape;1103;p140"/>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40"/>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index.ejs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pic>
        <p:nvPicPr>
          <p:cNvPr id="1109" name="Google Shape;1109;p141"/>
          <p:cNvPicPr preferRelativeResize="0"/>
          <p:nvPr/>
        </p:nvPicPr>
        <p:blipFill rotWithShape="1">
          <a:blip r:embed="rId3">
            <a:alphaModFix/>
          </a:blip>
          <a:srcRect b="0" l="0" r="36828" t="0"/>
          <a:stretch/>
        </p:blipFill>
        <p:spPr>
          <a:xfrm>
            <a:off x="355925" y="1781313"/>
            <a:ext cx="8432127" cy="2919074"/>
          </a:xfrm>
          <a:prstGeom prst="rect">
            <a:avLst/>
          </a:prstGeom>
          <a:noFill/>
          <a:ln cap="flat" cmpd="sng" w="19050">
            <a:solidFill>
              <a:srgbClr val="000000"/>
            </a:solidFill>
            <a:prstDash val="solid"/>
            <a:round/>
            <a:headEnd len="sm" w="sm" type="none"/>
            <a:tailEnd len="sm" w="sm" type="none"/>
          </a:ln>
        </p:spPr>
      </p:pic>
      <p:cxnSp>
        <p:nvCxnSpPr>
          <p:cNvPr id="1110" name="Google Shape;1110;p141"/>
          <p:cNvCxnSpPr/>
          <p:nvPr/>
        </p:nvCxnSpPr>
        <p:spPr>
          <a:xfrm>
            <a:off x="526250" y="1858950"/>
            <a:ext cx="0" cy="723600"/>
          </a:xfrm>
          <a:prstGeom prst="straightConnector1">
            <a:avLst/>
          </a:prstGeom>
          <a:noFill/>
          <a:ln cap="flat" cmpd="sng" w="76200">
            <a:solidFill>
              <a:srgbClr val="5EA5E5"/>
            </a:solidFill>
            <a:prstDash val="solid"/>
            <a:round/>
            <a:headEnd len="med" w="med" type="none"/>
            <a:tailEnd len="med" w="med" type="none"/>
          </a:ln>
        </p:spPr>
      </p:cxnSp>
      <p:cxnSp>
        <p:nvCxnSpPr>
          <p:cNvPr id="1111" name="Google Shape;1111;p141"/>
          <p:cNvCxnSpPr/>
          <p:nvPr/>
        </p:nvCxnSpPr>
        <p:spPr>
          <a:xfrm>
            <a:off x="526250" y="2724300"/>
            <a:ext cx="0" cy="872100"/>
          </a:xfrm>
          <a:prstGeom prst="straightConnector1">
            <a:avLst/>
          </a:prstGeom>
          <a:noFill/>
          <a:ln cap="flat" cmpd="sng" w="76200">
            <a:solidFill>
              <a:srgbClr val="5EA5E5"/>
            </a:solidFill>
            <a:prstDash val="solid"/>
            <a:round/>
            <a:headEnd len="med" w="med" type="none"/>
            <a:tailEnd len="med" w="med" type="none"/>
          </a:ln>
        </p:spPr>
      </p:cxnSp>
      <p:cxnSp>
        <p:nvCxnSpPr>
          <p:cNvPr id="1112" name="Google Shape;1112;p141"/>
          <p:cNvCxnSpPr/>
          <p:nvPr/>
        </p:nvCxnSpPr>
        <p:spPr>
          <a:xfrm>
            <a:off x="526250" y="3738150"/>
            <a:ext cx="0" cy="872100"/>
          </a:xfrm>
          <a:prstGeom prst="straightConnector1">
            <a:avLst/>
          </a:prstGeom>
          <a:noFill/>
          <a:ln cap="flat" cmpd="sng" w="76200">
            <a:solidFill>
              <a:srgbClr val="5EA5E5"/>
            </a:solidFill>
            <a:prstDash val="solid"/>
            <a:round/>
            <a:headEnd len="med" w="med" type="none"/>
            <a:tailEnd len="med" w="med" type="none"/>
          </a:ln>
        </p:spPr>
      </p:cxnSp>
      <p:sp>
        <p:nvSpPr>
          <p:cNvPr id="1113" name="Google Shape;1113;p14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1114" name="Google Shape;1114;p141"/>
          <p:cNvSpPr txBox="1"/>
          <p:nvPr/>
        </p:nvSpPr>
        <p:spPr>
          <a:xfrm>
            <a:off x="513650" y="4906075"/>
            <a:ext cx="8274300" cy="13194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Char char="●"/>
            </a:pPr>
            <a:r>
              <a:rPr b="1" lang="en" sz="1800">
                <a:solidFill>
                  <a:schemeClr val="dk1"/>
                </a:solidFill>
                <a:latin typeface="Open Sans"/>
                <a:ea typeface="Open Sans"/>
                <a:cs typeface="Open Sans"/>
                <a:sym typeface="Open Sans"/>
              </a:rPr>
              <a:t>L</a:t>
            </a:r>
            <a:r>
              <a:rPr b="1" lang="en" sz="1800">
                <a:latin typeface="Open Sans"/>
                <a:ea typeface="Open Sans"/>
                <a:cs typeface="Open Sans"/>
                <a:sym typeface="Open Sans"/>
              </a:rPr>
              <a:t>ines 20 - 23</a:t>
            </a:r>
            <a:r>
              <a:rPr lang="en" sz="1800">
                <a:solidFill>
                  <a:schemeClr val="dk1"/>
                </a:solidFill>
                <a:latin typeface="Open Sans"/>
                <a:ea typeface="Open Sans"/>
                <a:cs typeface="Open Sans"/>
                <a:sym typeface="Open Sans"/>
              </a:rPr>
              <a:t> create the name field on the form.</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b="1" lang="en" sz="1800">
                <a:latin typeface="Open Sans"/>
                <a:ea typeface="Open Sans"/>
                <a:cs typeface="Open Sans"/>
                <a:sym typeface="Open Sans"/>
              </a:rPr>
              <a:t>Lines 24 - 28</a:t>
            </a:r>
            <a:r>
              <a:rPr lang="en" sz="1800">
                <a:solidFill>
                  <a:schemeClr val="dk1"/>
                </a:solidFill>
                <a:latin typeface="Open Sans"/>
                <a:ea typeface="Open Sans"/>
                <a:cs typeface="Open Sans"/>
                <a:sym typeface="Open Sans"/>
              </a:rPr>
              <a:t> create the password field on the form. The </a:t>
            </a:r>
            <a:r>
              <a:rPr b="1" lang="en" sz="1800">
                <a:solidFill>
                  <a:srgbClr val="5EA5E5"/>
                </a:solidFill>
                <a:latin typeface="Consolas"/>
                <a:ea typeface="Consolas"/>
                <a:cs typeface="Consolas"/>
                <a:sym typeface="Consolas"/>
              </a:rPr>
              <a:t>name</a:t>
            </a:r>
            <a:r>
              <a:rPr lang="en" sz="1800">
                <a:solidFill>
                  <a:schemeClr val="dk1"/>
                </a:solidFill>
                <a:latin typeface="Open Sans"/>
                <a:ea typeface="Open Sans"/>
                <a:cs typeface="Open Sans"/>
                <a:sym typeface="Open Sans"/>
              </a:rPr>
              <a:t> attributes in this section are used to form the database schema in </a:t>
            </a:r>
            <a:r>
              <a:rPr b="1" lang="en" sz="1800">
                <a:solidFill>
                  <a:schemeClr val="dk1"/>
                </a:solidFill>
                <a:latin typeface="Consolas"/>
                <a:ea typeface="Consolas"/>
                <a:cs typeface="Consolas"/>
                <a:sym typeface="Consolas"/>
              </a:rPr>
              <a:t>index.js</a:t>
            </a:r>
            <a:endParaRPr b="1" sz="1800">
              <a:solidFill>
                <a:schemeClr val="dk1"/>
              </a:solidFill>
              <a:latin typeface="Consolas"/>
              <a:ea typeface="Consolas"/>
              <a:cs typeface="Consolas"/>
              <a:sym typeface="Consolas"/>
            </a:endParaRPr>
          </a:p>
          <a:p>
            <a:pPr indent="-342900" lvl="0" marL="457200" rtl="0" algn="l">
              <a:lnSpc>
                <a:spcPct val="115000"/>
              </a:lnSpc>
              <a:spcBef>
                <a:spcPts val="1000"/>
              </a:spcBef>
              <a:spcAft>
                <a:spcPts val="1000"/>
              </a:spcAft>
              <a:buSzPts val="1800"/>
              <a:buFont typeface="Open Sans"/>
              <a:buChar char="●"/>
            </a:pPr>
            <a:r>
              <a:rPr b="1" lang="en" sz="1800">
                <a:latin typeface="Open Sans"/>
                <a:ea typeface="Open Sans"/>
                <a:cs typeface="Open Sans"/>
                <a:sym typeface="Open Sans"/>
              </a:rPr>
              <a:t>Lines 29 - 33</a:t>
            </a:r>
            <a:r>
              <a:rPr lang="en" sz="1800">
                <a:solidFill>
                  <a:schemeClr val="dk1"/>
                </a:solidFill>
                <a:latin typeface="Open Sans"/>
                <a:ea typeface="Open Sans"/>
                <a:cs typeface="Open Sans"/>
                <a:sym typeface="Open Sans"/>
              </a:rPr>
              <a:t> create the update field on the form.</a:t>
            </a:r>
            <a:endParaRPr b="1" sz="1800">
              <a:latin typeface="Open Sans"/>
              <a:ea typeface="Open Sans"/>
              <a:cs typeface="Open Sans"/>
              <a:sym typeface="Open Sans"/>
            </a:endParaRPr>
          </a:p>
        </p:txBody>
      </p:sp>
      <p:grpSp>
        <p:nvGrpSpPr>
          <p:cNvPr id="1115" name="Google Shape;1115;p141"/>
          <p:cNvGrpSpPr/>
          <p:nvPr/>
        </p:nvGrpSpPr>
        <p:grpSpPr>
          <a:xfrm>
            <a:off x="3760500" y="1299025"/>
            <a:ext cx="1623000" cy="595200"/>
            <a:chOff x="5286000" y="2432425"/>
            <a:chExt cx="1623000" cy="595200"/>
          </a:xfrm>
        </p:grpSpPr>
        <p:sp>
          <p:nvSpPr>
            <p:cNvPr id="1116" name="Google Shape;1116;p141"/>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41"/>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index.ejs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142"/>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42"/>
          <p:cNvSpPr txBox="1"/>
          <p:nvPr/>
        </p:nvSpPr>
        <p:spPr>
          <a:xfrm>
            <a:off x="1307850" y="1665150"/>
            <a:ext cx="65283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Now that you understand the code that's written in the app, let's write the missing code! </a:t>
            </a:r>
            <a:endParaRPr b="1" sz="2800">
              <a:solidFill>
                <a:schemeClr val="lt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8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What You'll Be Building</a:t>
            </a:r>
            <a:endParaRPr b="1" sz="3000">
              <a:solidFill>
                <a:srgbClr val="000000"/>
              </a:solidFill>
              <a:latin typeface="Open Sans"/>
              <a:ea typeface="Open Sans"/>
              <a:cs typeface="Open Sans"/>
              <a:sym typeface="Open Sans"/>
            </a:endParaRPr>
          </a:p>
        </p:txBody>
      </p:sp>
      <p:pic>
        <p:nvPicPr>
          <p:cNvPr id="522" name="Google Shape;522;p80"/>
          <p:cNvPicPr preferRelativeResize="0"/>
          <p:nvPr/>
        </p:nvPicPr>
        <p:blipFill>
          <a:blip r:embed="rId3">
            <a:alphaModFix/>
          </a:blip>
          <a:stretch>
            <a:fillRect/>
          </a:stretch>
        </p:blipFill>
        <p:spPr>
          <a:xfrm>
            <a:off x="736925" y="1859825"/>
            <a:ext cx="7670150" cy="4258350"/>
          </a:xfrm>
          <a:prstGeom prst="rect">
            <a:avLst/>
          </a:prstGeom>
          <a:no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sp>
        <p:nvSpPr>
          <p:cNvPr id="523" name="Google Shape;523;p80"/>
          <p:cNvSpPr txBox="1"/>
          <p:nvPr/>
        </p:nvSpPr>
        <p:spPr>
          <a:xfrm>
            <a:off x="161550" y="1035425"/>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A Hacker Log!</a:t>
            </a:r>
            <a:endParaRPr b="1" sz="3000">
              <a:solidFill>
                <a:srgbClr val="000000"/>
              </a:solidFill>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4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Your Turn!</a:t>
            </a:r>
            <a:endParaRPr b="1" sz="3000">
              <a:solidFill>
                <a:srgbClr val="000000"/>
              </a:solidFill>
              <a:latin typeface="Open Sans"/>
              <a:ea typeface="Open Sans"/>
              <a:cs typeface="Open Sans"/>
              <a:sym typeface="Open Sans"/>
            </a:endParaRPr>
          </a:p>
        </p:txBody>
      </p:sp>
      <p:sp>
        <p:nvSpPr>
          <p:cNvPr id="1129" name="Google Shape;1129;p143"/>
          <p:cNvSpPr txBox="1"/>
          <p:nvPr/>
        </p:nvSpPr>
        <p:spPr>
          <a:xfrm>
            <a:off x="517650" y="1224225"/>
            <a:ext cx="8108700" cy="92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800">
                <a:solidFill>
                  <a:schemeClr val="dk1"/>
                </a:solidFill>
                <a:latin typeface="Open Sans"/>
                <a:ea typeface="Open Sans"/>
                <a:cs typeface="Open Sans"/>
                <a:sym typeface="Open Sans"/>
              </a:rPr>
              <a:t>Let's go back to </a:t>
            </a:r>
            <a:r>
              <a:rPr b="1" lang="en" sz="1800">
                <a:latin typeface="Open Sans"/>
                <a:ea typeface="Open Sans"/>
                <a:cs typeface="Open Sans"/>
                <a:sym typeface="Open Sans"/>
              </a:rPr>
              <a:t>lines 46 - 60</a:t>
            </a:r>
            <a:r>
              <a:rPr lang="en" sz="1800">
                <a:solidFill>
                  <a:schemeClr val="dk1"/>
                </a:solidFill>
                <a:latin typeface="Open Sans"/>
                <a:ea typeface="Open Sans"/>
                <a:cs typeface="Open Sans"/>
                <a:sym typeface="Open Sans"/>
              </a:rPr>
              <a:t> in </a:t>
            </a:r>
            <a:r>
              <a:rPr b="1" lang="en" sz="1800">
                <a:solidFill>
                  <a:srgbClr val="5EA5E5"/>
                </a:solidFill>
                <a:latin typeface="Open Sans"/>
                <a:ea typeface="Open Sans"/>
                <a:cs typeface="Open Sans"/>
                <a:sym typeface="Open Sans"/>
              </a:rPr>
              <a:t>index.js</a:t>
            </a:r>
            <a:r>
              <a:rPr lang="en" sz="1800">
                <a:solidFill>
                  <a:schemeClr val="dk1"/>
                </a:solidFill>
                <a:latin typeface="Open Sans"/>
                <a:ea typeface="Open Sans"/>
                <a:cs typeface="Open Sans"/>
                <a:sym typeface="Open Sans"/>
              </a:rPr>
              <a:t>. You're going to fill in the incomplete event handler under</a:t>
            </a:r>
            <a:r>
              <a:rPr lang="en" sz="1800">
                <a:solidFill>
                  <a:schemeClr val="dk1"/>
                </a:solidFill>
                <a:latin typeface="Consolas"/>
                <a:ea typeface="Consolas"/>
                <a:cs typeface="Consolas"/>
                <a:sym typeface="Consolas"/>
              </a:rPr>
              <a:t> // Posting Update</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p:txBody>
      </p:sp>
      <p:pic>
        <p:nvPicPr>
          <p:cNvPr id="1130" name="Google Shape;1130;p143"/>
          <p:cNvPicPr preferRelativeResize="0"/>
          <p:nvPr/>
        </p:nvPicPr>
        <p:blipFill>
          <a:blip r:embed="rId3">
            <a:alphaModFix/>
          </a:blip>
          <a:stretch>
            <a:fillRect/>
          </a:stretch>
        </p:blipFill>
        <p:spPr>
          <a:xfrm>
            <a:off x="1213502" y="2378625"/>
            <a:ext cx="6717006" cy="4259550"/>
          </a:xfrm>
          <a:prstGeom prst="rect">
            <a:avLst/>
          </a:prstGeom>
          <a:noFill/>
          <a:ln cap="flat" cmpd="sng" w="19050">
            <a:solidFill>
              <a:srgbClr val="000000"/>
            </a:solidFill>
            <a:prstDash val="solid"/>
            <a:round/>
            <a:headEnd len="sm" w="sm" type="none"/>
            <a:tailEnd len="sm" w="sm" type="none"/>
          </a:ln>
        </p:spPr>
      </p:pic>
      <p:grpSp>
        <p:nvGrpSpPr>
          <p:cNvPr id="1131" name="Google Shape;1131;p143"/>
          <p:cNvGrpSpPr/>
          <p:nvPr/>
        </p:nvGrpSpPr>
        <p:grpSpPr>
          <a:xfrm>
            <a:off x="3760500" y="1908625"/>
            <a:ext cx="1623000" cy="595200"/>
            <a:chOff x="5286000" y="2432425"/>
            <a:chExt cx="1623000" cy="595200"/>
          </a:xfrm>
        </p:grpSpPr>
        <p:sp>
          <p:nvSpPr>
            <p:cNvPr id="1132" name="Google Shape;1132;p143"/>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43"/>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144"/>
          <p:cNvSpPr txBox="1"/>
          <p:nvPr/>
        </p:nvSpPr>
        <p:spPr>
          <a:xfrm>
            <a:off x="2253150" y="2312750"/>
            <a:ext cx="4637700" cy="50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Open Sans"/>
                <a:ea typeface="Open Sans"/>
                <a:cs typeface="Open Sans"/>
                <a:sym typeface="Open Sans"/>
              </a:rPr>
              <a:t>This function should be able to:</a:t>
            </a:r>
            <a:endParaRPr b="1" sz="1800">
              <a:solidFill>
                <a:schemeClr val="dk1"/>
              </a:solidFill>
              <a:latin typeface="Open Sans"/>
              <a:ea typeface="Open Sans"/>
              <a:cs typeface="Open Sans"/>
              <a:sym typeface="Open Sans"/>
            </a:endParaRPr>
          </a:p>
        </p:txBody>
      </p:sp>
      <p:grpSp>
        <p:nvGrpSpPr>
          <p:cNvPr id="1139" name="Google Shape;1139;p144"/>
          <p:cNvGrpSpPr/>
          <p:nvPr/>
        </p:nvGrpSpPr>
        <p:grpSpPr>
          <a:xfrm>
            <a:off x="245250" y="2835601"/>
            <a:ext cx="8653500" cy="384000"/>
            <a:chOff x="245250" y="2979001"/>
            <a:chExt cx="8653500" cy="384000"/>
          </a:xfrm>
        </p:grpSpPr>
        <p:sp>
          <p:nvSpPr>
            <p:cNvPr id="1140" name="Google Shape;1140;p144"/>
            <p:cNvSpPr/>
            <p:nvPr/>
          </p:nvSpPr>
          <p:spPr>
            <a:xfrm>
              <a:off x="245250" y="2979001"/>
              <a:ext cx="8653500" cy="3840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1141" name="Google Shape;1141;p144"/>
            <p:cNvGrpSpPr/>
            <p:nvPr/>
          </p:nvGrpSpPr>
          <p:grpSpPr>
            <a:xfrm>
              <a:off x="381957" y="3006450"/>
              <a:ext cx="8244413" cy="329100"/>
              <a:chOff x="876668" y="1991724"/>
              <a:chExt cx="7630184" cy="752400"/>
            </a:xfrm>
          </p:grpSpPr>
          <p:sp>
            <p:nvSpPr>
              <p:cNvPr id="1142" name="Google Shape;1142;p144"/>
              <p:cNvSpPr/>
              <p:nvPr/>
            </p:nvSpPr>
            <p:spPr>
              <a:xfrm>
                <a:off x="876668" y="2101356"/>
                <a:ext cx="4584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EAEAEA"/>
                    </a:solidFill>
                    <a:latin typeface="Open Sans ExtraBold"/>
                    <a:ea typeface="Open Sans ExtraBold"/>
                    <a:cs typeface="Open Sans ExtraBold"/>
                    <a:sym typeface="Open Sans ExtraBold"/>
                  </a:rPr>
                  <a:t>1</a:t>
                </a:r>
                <a:endParaRPr sz="2000">
                  <a:solidFill>
                    <a:srgbClr val="EAEAEA"/>
                  </a:solidFill>
                  <a:latin typeface="Open Sans ExtraBold"/>
                  <a:ea typeface="Open Sans ExtraBold"/>
                  <a:cs typeface="Open Sans ExtraBold"/>
                  <a:sym typeface="Open Sans ExtraBold"/>
                </a:endParaRPr>
              </a:p>
            </p:txBody>
          </p:sp>
          <p:sp>
            <p:nvSpPr>
              <p:cNvPr id="1143" name="Google Shape;1143;p144"/>
              <p:cNvSpPr txBox="1"/>
              <p:nvPr/>
            </p:nvSpPr>
            <p:spPr>
              <a:xfrm>
                <a:off x="1349152" y="1991724"/>
                <a:ext cx="71577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Open Sans"/>
                    <a:ea typeface="Open Sans"/>
                    <a:cs typeface="Open Sans"/>
                    <a:sym typeface="Open Sans"/>
                  </a:rPr>
                  <a:t>Line 46 </a:t>
                </a:r>
                <a:r>
                  <a:rPr lang="en" sz="1600">
                    <a:solidFill>
                      <a:srgbClr val="FFFFFF"/>
                    </a:solidFill>
                    <a:latin typeface="Open Sans"/>
                    <a:ea typeface="Open Sans"/>
                    <a:cs typeface="Open Sans"/>
                    <a:sym typeface="Open Sans"/>
                  </a:rPr>
                  <a:t>sends</a:t>
                </a:r>
                <a:r>
                  <a:rPr lang="en" sz="1600">
                    <a:solidFill>
                      <a:srgbClr val="FFFFFF"/>
                    </a:solidFill>
                    <a:latin typeface="Open Sans"/>
                    <a:ea typeface="Open Sans"/>
                    <a:cs typeface="Open Sans"/>
                    <a:sym typeface="Open Sans"/>
                  </a:rPr>
                  <a:t> a post request. paramOne and paramTwo are the wrong words.</a:t>
                </a:r>
                <a:endParaRPr sz="1600">
                  <a:solidFill>
                    <a:srgbClr val="FFFFFF"/>
                  </a:solidFill>
                  <a:latin typeface="Open Sans"/>
                  <a:ea typeface="Open Sans"/>
                  <a:cs typeface="Open Sans"/>
                  <a:sym typeface="Open Sans"/>
                </a:endParaRPr>
              </a:p>
            </p:txBody>
          </p:sp>
        </p:grpSp>
      </p:grpSp>
      <p:sp>
        <p:nvSpPr>
          <p:cNvPr id="1144" name="Google Shape;1144;p14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Your Turn!</a:t>
            </a:r>
            <a:endParaRPr b="1" sz="3000">
              <a:solidFill>
                <a:srgbClr val="000000"/>
              </a:solidFill>
              <a:latin typeface="Open Sans"/>
              <a:ea typeface="Open Sans"/>
              <a:cs typeface="Open Sans"/>
              <a:sym typeface="Open Sans"/>
            </a:endParaRPr>
          </a:p>
        </p:txBody>
      </p:sp>
      <p:grpSp>
        <p:nvGrpSpPr>
          <p:cNvPr id="1145" name="Google Shape;1145;p144"/>
          <p:cNvGrpSpPr/>
          <p:nvPr/>
        </p:nvGrpSpPr>
        <p:grpSpPr>
          <a:xfrm>
            <a:off x="3760500" y="1375225"/>
            <a:ext cx="1623000" cy="595200"/>
            <a:chOff x="5286000" y="2432425"/>
            <a:chExt cx="1623000" cy="595200"/>
          </a:xfrm>
        </p:grpSpPr>
        <p:sp>
          <p:nvSpPr>
            <p:cNvPr id="1146" name="Google Shape;1146;p144"/>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44"/>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
        <p:nvSpPr>
          <p:cNvPr id="1148" name="Google Shape;1148;p144"/>
          <p:cNvSpPr txBox="1"/>
          <p:nvPr/>
        </p:nvSpPr>
        <p:spPr>
          <a:xfrm>
            <a:off x="517650" y="1910025"/>
            <a:ext cx="8108700" cy="50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800">
                <a:latin typeface="Open Sans"/>
                <a:ea typeface="Open Sans"/>
                <a:cs typeface="Open Sans"/>
                <a:sym typeface="Open Sans"/>
              </a:rPr>
              <a:t>Lines 46 - 60</a:t>
            </a:r>
            <a:endParaRPr sz="1800">
              <a:solidFill>
                <a:schemeClr val="dk1"/>
              </a:solidFill>
              <a:latin typeface="Open Sans"/>
              <a:ea typeface="Open Sans"/>
              <a:cs typeface="Open Sans"/>
              <a:sym typeface="Open Sans"/>
            </a:endParaRPr>
          </a:p>
        </p:txBody>
      </p:sp>
      <p:grpSp>
        <p:nvGrpSpPr>
          <p:cNvPr id="1149" name="Google Shape;1149;p144"/>
          <p:cNvGrpSpPr/>
          <p:nvPr/>
        </p:nvGrpSpPr>
        <p:grpSpPr>
          <a:xfrm>
            <a:off x="245250" y="3413064"/>
            <a:ext cx="8653500" cy="384000"/>
            <a:chOff x="245250" y="2979001"/>
            <a:chExt cx="8653500" cy="384000"/>
          </a:xfrm>
        </p:grpSpPr>
        <p:sp>
          <p:nvSpPr>
            <p:cNvPr id="1150" name="Google Shape;1150;p144"/>
            <p:cNvSpPr/>
            <p:nvPr/>
          </p:nvSpPr>
          <p:spPr>
            <a:xfrm>
              <a:off x="245250" y="2979001"/>
              <a:ext cx="8653500" cy="3840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1151" name="Google Shape;1151;p144"/>
            <p:cNvGrpSpPr/>
            <p:nvPr/>
          </p:nvGrpSpPr>
          <p:grpSpPr>
            <a:xfrm>
              <a:off x="381957" y="3006451"/>
              <a:ext cx="7709564" cy="329100"/>
              <a:chOff x="876668" y="1991725"/>
              <a:chExt cx="7135181" cy="752400"/>
            </a:xfrm>
          </p:grpSpPr>
          <p:sp>
            <p:nvSpPr>
              <p:cNvPr id="1152" name="Google Shape;1152;p144"/>
              <p:cNvSpPr/>
              <p:nvPr/>
            </p:nvSpPr>
            <p:spPr>
              <a:xfrm>
                <a:off x="876668" y="2101356"/>
                <a:ext cx="4584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EAEAEA"/>
                    </a:solidFill>
                    <a:latin typeface="Open Sans ExtraBold"/>
                    <a:ea typeface="Open Sans ExtraBold"/>
                    <a:cs typeface="Open Sans ExtraBold"/>
                    <a:sym typeface="Open Sans ExtraBold"/>
                  </a:rPr>
                  <a:t>2</a:t>
                </a:r>
                <a:endParaRPr sz="2000">
                  <a:solidFill>
                    <a:srgbClr val="EAEAEA"/>
                  </a:solidFill>
                  <a:latin typeface="Open Sans ExtraBold"/>
                  <a:ea typeface="Open Sans ExtraBold"/>
                  <a:cs typeface="Open Sans ExtraBold"/>
                  <a:sym typeface="Open Sans ExtraBold"/>
                </a:endParaRPr>
              </a:p>
            </p:txBody>
          </p:sp>
          <p:sp>
            <p:nvSpPr>
              <p:cNvPr id="1153" name="Google Shape;1153;p144"/>
              <p:cNvSpPr txBox="1"/>
              <p:nvPr/>
            </p:nvSpPr>
            <p:spPr>
              <a:xfrm>
                <a:off x="1349150" y="1991725"/>
                <a:ext cx="66627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Open Sans"/>
                    <a:ea typeface="Open Sans"/>
                    <a:cs typeface="Open Sans"/>
                    <a:sym typeface="Open Sans"/>
                  </a:rPr>
                  <a:t>On line 46, the request should go to '/update'. </a:t>
                </a:r>
                <a:endParaRPr sz="1600">
                  <a:solidFill>
                    <a:srgbClr val="FFFFFF"/>
                  </a:solidFill>
                  <a:latin typeface="Open Sans"/>
                  <a:ea typeface="Open Sans"/>
                  <a:cs typeface="Open Sans"/>
                  <a:sym typeface="Open Sans"/>
                </a:endParaRPr>
              </a:p>
            </p:txBody>
          </p:sp>
        </p:grpSp>
      </p:grpSp>
      <p:grpSp>
        <p:nvGrpSpPr>
          <p:cNvPr id="1154" name="Google Shape;1154;p144"/>
          <p:cNvGrpSpPr/>
          <p:nvPr/>
        </p:nvGrpSpPr>
        <p:grpSpPr>
          <a:xfrm>
            <a:off x="245250" y="3990514"/>
            <a:ext cx="8653500" cy="384000"/>
            <a:chOff x="245250" y="2979001"/>
            <a:chExt cx="8653500" cy="384000"/>
          </a:xfrm>
        </p:grpSpPr>
        <p:sp>
          <p:nvSpPr>
            <p:cNvPr id="1155" name="Google Shape;1155;p144"/>
            <p:cNvSpPr/>
            <p:nvPr/>
          </p:nvSpPr>
          <p:spPr>
            <a:xfrm>
              <a:off x="245250" y="2979001"/>
              <a:ext cx="8653500" cy="3840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1156" name="Google Shape;1156;p144"/>
            <p:cNvGrpSpPr/>
            <p:nvPr/>
          </p:nvGrpSpPr>
          <p:grpSpPr>
            <a:xfrm>
              <a:off x="381957" y="3006450"/>
              <a:ext cx="7942630" cy="329100"/>
              <a:chOff x="876668" y="1991724"/>
              <a:chExt cx="7350883" cy="752400"/>
            </a:xfrm>
          </p:grpSpPr>
          <p:sp>
            <p:nvSpPr>
              <p:cNvPr id="1157" name="Google Shape;1157;p144"/>
              <p:cNvSpPr/>
              <p:nvPr/>
            </p:nvSpPr>
            <p:spPr>
              <a:xfrm>
                <a:off x="876668" y="2101356"/>
                <a:ext cx="4584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EAEAEA"/>
                    </a:solidFill>
                    <a:latin typeface="Open Sans ExtraBold"/>
                    <a:ea typeface="Open Sans ExtraBold"/>
                    <a:cs typeface="Open Sans ExtraBold"/>
                    <a:sym typeface="Open Sans ExtraBold"/>
                  </a:rPr>
                  <a:t>3</a:t>
                </a:r>
                <a:endParaRPr sz="2000">
                  <a:solidFill>
                    <a:srgbClr val="EAEAEA"/>
                  </a:solidFill>
                  <a:latin typeface="Open Sans ExtraBold"/>
                  <a:ea typeface="Open Sans ExtraBold"/>
                  <a:cs typeface="Open Sans ExtraBold"/>
                  <a:sym typeface="Open Sans ExtraBold"/>
                </a:endParaRPr>
              </a:p>
            </p:txBody>
          </p:sp>
          <p:sp>
            <p:nvSpPr>
              <p:cNvPr id="1158" name="Google Shape;1158;p144"/>
              <p:cNvSpPr txBox="1"/>
              <p:nvPr/>
            </p:nvSpPr>
            <p:spPr>
              <a:xfrm>
                <a:off x="1349152" y="1991724"/>
                <a:ext cx="68784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Open Sans"/>
                    <a:ea typeface="Open Sans"/>
                    <a:cs typeface="Open Sans"/>
                    <a:sym typeface="Open Sans"/>
                  </a:rPr>
                  <a:t>Line 50 verifies that the password the user enters matches defaultPassword. </a:t>
                </a:r>
                <a:endParaRPr sz="1600">
                  <a:solidFill>
                    <a:srgbClr val="FFFFFF"/>
                  </a:solidFill>
                  <a:latin typeface="Open Sans"/>
                  <a:ea typeface="Open Sans"/>
                  <a:cs typeface="Open Sans"/>
                  <a:sym typeface="Open Sans"/>
                </a:endParaRPr>
              </a:p>
            </p:txBody>
          </p:sp>
        </p:grpSp>
      </p:grpSp>
      <p:grpSp>
        <p:nvGrpSpPr>
          <p:cNvPr id="1159" name="Google Shape;1159;p144"/>
          <p:cNvGrpSpPr/>
          <p:nvPr/>
        </p:nvGrpSpPr>
        <p:grpSpPr>
          <a:xfrm>
            <a:off x="245253" y="4572121"/>
            <a:ext cx="8808398" cy="384000"/>
            <a:chOff x="245250" y="2979001"/>
            <a:chExt cx="8653500" cy="384000"/>
          </a:xfrm>
        </p:grpSpPr>
        <p:sp>
          <p:nvSpPr>
            <p:cNvPr id="1160" name="Google Shape;1160;p144"/>
            <p:cNvSpPr/>
            <p:nvPr/>
          </p:nvSpPr>
          <p:spPr>
            <a:xfrm>
              <a:off x="245250" y="2979001"/>
              <a:ext cx="8653500" cy="3840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1161" name="Google Shape;1161;p144"/>
            <p:cNvGrpSpPr/>
            <p:nvPr/>
          </p:nvGrpSpPr>
          <p:grpSpPr>
            <a:xfrm>
              <a:off x="381957" y="3006450"/>
              <a:ext cx="7942630" cy="329100"/>
              <a:chOff x="876668" y="1991724"/>
              <a:chExt cx="7350883" cy="752400"/>
            </a:xfrm>
          </p:grpSpPr>
          <p:sp>
            <p:nvSpPr>
              <p:cNvPr id="1162" name="Google Shape;1162;p144"/>
              <p:cNvSpPr/>
              <p:nvPr/>
            </p:nvSpPr>
            <p:spPr>
              <a:xfrm>
                <a:off x="876668" y="2101356"/>
                <a:ext cx="4584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EAEAEA"/>
                    </a:solidFill>
                    <a:latin typeface="Open Sans ExtraBold"/>
                    <a:ea typeface="Open Sans ExtraBold"/>
                    <a:cs typeface="Open Sans ExtraBold"/>
                    <a:sym typeface="Open Sans ExtraBold"/>
                  </a:rPr>
                  <a:t>4</a:t>
                </a:r>
                <a:endParaRPr sz="2000">
                  <a:solidFill>
                    <a:srgbClr val="EAEAEA"/>
                  </a:solidFill>
                  <a:latin typeface="Open Sans ExtraBold"/>
                  <a:ea typeface="Open Sans ExtraBold"/>
                  <a:cs typeface="Open Sans ExtraBold"/>
                  <a:sym typeface="Open Sans ExtraBold"/>
                </a:endParaRPr>
              </a:p>
            </p:txBody>
          </p:sp>
          <p:sp>
            <p:nvSpPr>
              <p:cNvPr id="1163" name="Google Shape;1163;p144"/>
              <p:cNvSpPr txBox="1"/>
              <p:nvPr/>
            </p:nvSpPr>
            <p:spPr>
              <a:xfrm>
                <a:off x="1349152" y="1991724"/>
                <a:ext cx="68784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Open Sans"/>
                    <a:ea typeface="Open Sans"/>
                    <a:cs typeface="Open Sans"/>
                    <a:sym typeface="Open Sans"/>
                  </a:rPr>
                  <a:t>Line 53 should call the redirect method on the res and redirect the user to '/'.</a:t>
                </a:r>
                <a:endParaRPr sz="1600">
                  <a:solidFill>
                    <a:schemeClr val="lt1"/>
                  </a:solidFill>
                  <a:latin typeface="Open Sans"/>
                  <a:ea typeface="Open Sans"/>
                  <a:cs typeface="Open Sans"/>
                  <a:sym typeface="Open Sans"/>
                </a:endParaRPr>
              </a:p>
            </p:txBody>
          </p:sp>
        </p:grpSp>
      </p:grpSp>
      <p:grpSp>
        <p:nvGrpSpPr>
          <p:cNvPr id="1164" name="Google Shape;1164;p144"/>
          <p:cNvGrpSpPr/>
          <p:nvPr/>
        </p:nvGrpSpPr>
        <p:grpSpPr>
          <a:xfrm>
            <a:off x="245240" y="5163525"/>
            <a:ext cx="8898394" cy="384000"/>
            <a:chOff x="245250" y="2979001"/>
            <a:chExt cx="8653500" cy="384000"/>
          </a:xfrm>
        </p:grpSpPr>
        <p:sp>
          <p:nvSpPr>
            <p:cNvPr id="1165" name="Google Shape;1165;p144"/>
            <p:cNvSpPr/>
            <p:nvPr/>
          </p:nvSpPr>
          <p:spPr>
            <a:xfrm>
              <a:off x="245250" y="2979001"/>
              <a:ext cx="8653500" cy="3840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1166" name="Google Shape;1166;p144"/>
            <p:cNvGrpSpPr/>
            <p:nvPr/>
          </p:nvGrpSpPr>
          <p:grpSpPr>
            <a:xfrm>
              <a:off x="381957" y="3006450"/>
              <a:ext cx="8339065" cy="329100"/>
              <a:chOff x="876668" y="1991724"/>
              <a:chExt cx="7717783" cy="752400"/>
            </a:xfrm>
          </p:grpSpPr>
          <p:sp>
            <p:nvSpPr>
              <p:cNvPr id="1167" name="Google Shape;1167;p144"/>
              <p:cNvSpPr/>
              <p:nvPr/>
            </p:nvSpPr>
            <p:spPr>
              <a:xfrm>
                <a:off x="876668" y="2101356"/>
                <a:ext cx="4584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EAEAEA"/>
                    </a:solidFill>
                    <a:latin typeface="Open Sans ExtraBold"/>
                    <a:ea typeface="Open Sans ExtraBold"/>
                    <a:cs typeface="Open Sans ExtraBold"/>
                    <a:sym typeface="Open Sans ExtraBold"/>
                  </a:rPr>
                  <a:t>5</a:t>
                </a:r>
                <a:endParaRPr sz="2000">
                  <a:solidFill>
                    <a:srgbClr val="EAEAEA"/>
                  </a:solidFill>
                  <a:latin typeface="Open Sans ExtraBold"/>
                  <a:ea typeface="Open Sans ExtraBold"/>
                  <a:cs typeface="Open Sans ExtraBold"/>
                  <a:sym typeface="Open Sans ExtraBold"/>
                </a:endParaRPr>
              </a:p>
            </p:txBody>
          </p:sp>
          <p:sp>
            <p:nvSpPr>
              <p:cNvPr id="1168" name="Google Shape;1168;p144"/>
              <p:cNvSpPr txBox="1"/>
              <p:nvPr/>
            </p:nvSpPr>
            <p:spPr>
              <a:xfrm>
                <a:off x="1349152" y="1991724"/>
                <a:ext cx="72453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Open Sans"/>
                    <a:ea typeface="Open Sans"/>
                    <a:cs typeface="Open Sans"/>
                    <a:sym typeface="Open Sans"/>
                  </a:rPr>
                  <a:t>Line 55 should call the redirect method on the res and redirect the user to '/error'.</a:t>
                </a:r>
                <a:endParaRPr sz="1600">
                  <a:solidFill>
                    <a:schemeClr val="lt1"/>
                  </a:solidFill>
                  <a:latin typeface="Open Sans"/>
                  <a:ea typeface="Open Sans"/>
                  <a:cs typeface="Open Sans"/>
                  <a:sym typeface="Open Sans"/>
                </a:endParaRPr>
              </a:p>
            </p:txBody>
          </p:sp>
        </p:grpSp>
      </p:grpSp>
      <p:grpSp>
        <p:nvGrpSpPr>
          <p:cNvPr id="1169" name="Google Shape;1169;p144"/>
          <p:cNvGrpSpPr/>
          <p:nvPr/>
        </p:nvGrpSpPr>
        <p:grpSpPr>
          <a:xfrm>
            <a:off x="245250" y="5754915"/>
            <a:ext cx="8653500" cy="595200"/>
            <a:chOff x="245250" y="2979001"/>
            <a:chExt cx="8653500" cy="384000"/>
          </a:xfrm>
        </p:grpSpPr>
        <p:sp>
          <p:nvSpPr>
            <p:cNvPr id="1170" name="Google Shape;1170;p144"/>
            <p:cNvSpPr/>
            <p:nvPr/>
          </p:nvSpPr>
          <p:spPr>
            <a:xfrm>
              <a:off x="245250" y="2979001"/>
              <a:ext cx="8653500" cy="384000"/>
            </a:xfrm>
            <a:prstGeom prst="homePlate">
              <a:avLst>
                <a:gd fmla="val 43944"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1171" name="Google Shape;1171;p144"/>
            <p:cNvGrpSpPr/>
            <p:nvPr/>
          </p:nvGrpSpPr>
          <p:grpSpPr>
            <a:xfrm>
              <a:off x="381957" y="3006450"/>
              <a:ext cx="8339065" cy="329100"/>
              <a:chOff x="876668" y="1991724"/>
              <a:chExt cx="7717783" cy="752400"/>
            </a:xfrm>
          </p:grpSpPr>
          <p:sp>
            <p:nvSpPr>
              <p:cNvPr id="1172" name="Google Shape;1172;p144"/>
              <p:cNvSpPr/>
              <p:nvPr/>
            </p:nvSpPr>
            <p:spPr>
              <a:xfrm>
                <a:off x="876668" y="2101356"/>
                <a:ext cx="4584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EAEAEA"/>
                    </a:solidFill>
                    <a:latin typeface="Open Sans ExtraBold"/>
                    <a:ea typeface="Open Sans ExtraBold"/>
                    <a:cs typeface="Open Sans ExtraBold"/>
                    <a:sym typeface="Open Sans ExtraBold"/>
                  </a:rPr>
                  <a:t>6</a:t>
                </a:r>
                <a:endParaRPr sz="2000">
                  <a:solidFill>
                    <a:srgbClr val="EAEAEA"/>
                  </a:solidFill>
                  <a:latin typeface="Open Sans ExtraBold"/>
                  <a:ea typeface="Open Sans ExtraBold"/>
                  <a:cs typeface="Open Sans ExtraBold"/>
                  <a:sym typeface="Open Sans ExtraBold"/>
                </a:endParaRPr>
              </a:p>
            </p:txBody>
          </p:sp>
          <p:sp>
            <p:nvSpPr>
              <p:cNvPr id="1173" name="Google Shape;1173;p144"/>
              <p:cNvSpPr txBox="1"/>
              <p:nvPr/>
            </p:nvSpPr>
            <p:spPr>
              <a:xfrm>
                <a:off x="1349152" y="1991724"/>
                <a:ext cx="72453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Open Sans"/>
                    <a:ea typeface="Open Sans"/>
                    <a:cs typeface="Open Sans"/>
                    <a:sym typeface="Open Sans"/>
                  </a:rPr>
                  <a:t>Line 58 should call the redirect method on the res and redirect the user to '/?wrongPassword=true'.</a:t>
                </a:r>
                <a:endParaRPr sz="1600">
                  <a:solidFill>
                    <a:schemeClr val="lt1"/>
                  </a:solidFill>
                  <a:latin typeface="Open Sans"/>
                  <a:ea typeface="Open Sans"/>
                  <a:cs typeface="Open Sans"/>
                  <a:sym typeface="Open Sans"/>
                </a:endParaRPr>
              </a:p>
            </p:txBody>
          </p:sp>
        </p:gr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Google Shape;1178;p14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latin typeface="Open Sans"/>
                <a:ea typeface="Open Sans"/>
                <a:cs typeface="Open Sans"/>
                <a:sym typeface="Open Sans"/>
              </a:rPr>
              <a:t>Want to test your code before you see the solution?</a:t>
            </a:r>
            <a:endParaRPr b="1" sz="2600">
              <a:solidFill>
                <a:srgbClr val="000000"/>
              </a:solidFill>
              <a:latin typeface="Open Sans"/>
              <a:ea typeface="Open Sans"/>
              <a:cs typeface="Open Sans"/>
              <a:sym typeface="Open Sans"/>
            </a:endParaRPr>
          </a:p>
        </p:txBody>
      </p:sp>
      <p:sp>
        <p:nvSpPr>
          <p:cNvPr id="1179" name="Google Shape;1179;p145"/>
          <p:cNvSpPr txBox="1"/>
          <p:nvPr/>
        </p:nvSpPr>
        <p:spPr>
          <a:xfrm>
            <a:off x="422550" y="1530475"/>
            <a:ext cx="8298900" cy="48033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Save your changes by clicking </a:t>
            </a:r>
            <a:r>
              <a:rPr b="1" lang="en" sz="1800">
                <a:solidFill>
                  <a:srgbClr val="5EA5E5"/>
                </a:solidFill>
                <a:latin typeface="Open Sans"/>
                <a:ea typeface="Open Sans"/>
                <a:cs typeface="Open Sans"/>
                <a:sym typeface="Open Sans"/>
              </a:rPr>
              <a:t>File &gt; Save</a:t>
            </a:r>
            <a:r>
              <a:rPr lang="en" sz="1800">
                <a:latin typeface="Open Sans"/>
                <a:ea typeface="Open Sans"/>
                <a:cs typeface="Open Sans"/>
                <a:sym typeface="Open Sans"/>
              </a:rPr>
              <a:t> or </a:t>
            </a:r>
            <a:r>
              <a:rPr b="1" lang="en" sz="1800">
                <a:solidFill>
                  <a:srgbClr val="5EA5E5"/>
                </a:solidFill>
                <a:latin typeface="Open Sans"/>
                <a:ea typeface="Open Sans"/>
                <a:cs typeface="Open Sans"/>
                <a:sym typeface="Open Sans"/>
              </a:rPr>
              <a:t>[ Command ] + S</a:t>
            </a:r>
            <a:r>
              <a:rPr lang="en" sz="1800">
                <a:latin typeface="Open Sans"/>
                <a:ea typeface="Open Sans"/>
                <a:cs typeface="Open Sans"/>
                <a:sym typeface="Open Sans"/>
              </a:rPr>
              <a:t>.</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Close the terminal you had open from testing </a:t>
            </a:r>
            <a:r>
              <a:rPr lang="en" sz="1800">
                <a:latin typeface="Consolas"/>
                <a:ea typeface="Consolas"/>
                <a:cs typeface="Consolas"/>
                <a:sym typeface="Consolas"/>
              </a:rPr>
              <a:t>app.js</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Open the Integrated Terminal by clicking </a:t>
            </a:r>
            <a:r>
              <a:rPr b="1" lang="en" sz="1800">
                <a:solidFill>
                  <a:srgbClr val="5EA5E5"/>
                </a:solidFill>
                <a:latin typeface="Open Sans"/>
                <a:ea typeface="Open Sans"/>
                <a:cs typeface="Open Sans"/>
                <a:sym typeface="Open Sans"/>
              </a:rPr>
              <a:t>View &gt; Terminal</a:t>
            </a:r>
            <a:r>
              <a:rPr lang="en" sz="1800">
                <a:latin typeface="Open Sans"/>
                <a:ea typeface="Open Sans"/>
                <a:cs typeface="Open Sans"/>
                <a:sym typeface="Open Sans"/>
              </a:rPr>
              <a:t>. Closing and opening the terminal will ensure you are in the correct directory.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Install the app dependencies with </a:t>
            </a:r>
            <a:r>
              <a:rPr b="1" lang="en" sz="1800">
                <a:solidFill>
                  <a:srgbClr val="5EA5E5"/>
                </a:solidFill>
                <a:latin typeface="Open Sans"/>
                <a:ea typeface="Open Sans"/>
                <a:cs typeface="Open Sans"/>
                <a:sym typeface="Open Sans"/>
              </a:rPr>
              <a:t>npm install</a:t>
            </a:r>
            <a:r>
              <a:rPr lang="en" sz="1800">
                <a:latin typeface="Open Sans"/>
                <a:ea typeface="Open Sans"/>
                <a:cs typeface="Open Sans"/>
                <a:sym typeface="Open Sans"/>
              </a:rPr>
              <a:t>.</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Run the program with </a:t>
            </a:r>
            <a:r>
              <a:rPr b="1" lang="en" sz="1800">
                <a:solidFill>
                  <a:srgbClr val="5EA5E5"/>
                </a:solidFill>
                <a:latin typeface="Open Sans"/>
                <a:ea typeface="Open Sans"/>
                <a:cs typeface="Open Sans"/>
                <a:sym typeface="Open Sans"/>
              </a:rPr>
              <a:t>node index.js</a:t>
            </a:r>
            <a:endParaRPr b="1" sz="1800">
              <a:solidFill>
                <a:srgbClr val="5EA5E5"/>
              </a:solidFill>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Open a browser and visit the URL </a:t>
            </a:r>
            <a:r>
              <a:rPr b="1" lang="en" sz="1800">
                <a:solidFill>
                  <a:srgbClr val="5EA5E5"/>
                </a:solidFill>
                <a:latin typeface="Open Sans"/>
                <a:ea typeface="Open Sans"/>
                <a:cs typeface="Open Sans"/>
                <a:sym typeface="Open Sans"/>
              </a:rPr>
              <a:t>http://localhost:3000</a:t>
            </a:r>
            <a:endParaRPr b="1" sz="1800">
              <a:solidFill>
                <a:srgbClr val="5EA5E5"/>
              </a:solidFill>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If your app isn't working, type </a:t>
            </a:r>
            <a:r>
              <a:rPr b="1" lang="en" sz="1800">
                <a:solidFill>
                  <a:srgbClr val="5EA5E5"/>
                </a:solidFill>
                <a:latin typeface="Consolas"/>
                <a:ea typeface="Consolas"/>
                <a:cs typeface="Consolas"/>
                <a:sym typeface="Consolas"/>
              </a:rPr>
              <a:t>[CTRL] + C</a:t>
            </a:r>
            <a:r>
              <a:rPr lang="en" sz="1800">
                <a:latin typeface="Open Sans"/>
                <a:ea typeface="Open Sans"/>
                <a:cs typeface="Open Sans"/>
                <a:sym typeface="Open Sans"/>
              </a:rPr>
              <a:t> to stop it, try to fix it and start it again with </a:t>
            </a:r>
            <a:r>
              <a:rPr b="1" lang="en" sz="1800">
                <a:solidFill>
                  <a:srgbClr val="5EA5E5"/>
                </a:solidFill>
                <a:latin typeface="Open Sans"/>
                <a:ea typeface="Open Sans"/>
                <a:cs typeface="Open Sans"/>
                <a:sym typeface="Open Sans"/>
              </a:rPr>
              <a:t>node index.js</a:t>
            </a:r>
            <a:r>
              <a:rPr lang="en" sz="1800">
                <a:latin typeface="Open Sans"/>
                <a:ea typeface="Open Sans"/>
                <a:cs typeface="Open Sans"/>
                <a:sym typeface="Open Sans"/>
              </a:rPr>
              <a:t>!  </a:t>
            </a:r>
            <a:endParaRPr sz="1800">
              <a:latin typeface="Open Sans"/>
              <a:ea typeface="Open Sans"/>
              <a:cs typeface="Open Sans"/>
              <a:sym typeface="Open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3" name="Shape 1183"/>
        <p:cNvGrpSpPr/>
        <p:nvPr/>
      </p:nvGrpSpPr>
      <p:grpSpPr>
        <a:xfrm>
          <a:off x="0" y="0"/>
          <a:ext cx="0" cy="0"/>
          <a:chOff x="0" y="0"/>
          <a:chExt cx="0" cy="0"/>
        </a:xfrm>
      </p:grpSpPr>
      <p:sp>
        <p:nvSpPr>
          <p:cNvPr id="1184" name="Google Shape;1184;p146"/>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46"/>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Open Sans"/>
                <a:ea typeface="Open Sans"/>
                <a:cs typeface="Open Sans"/>
                <a:sym typeface="Open Sans"/>
              </a:rPr>
              <a:t>Are you ready to see if you did it? </a:t>
            </a:r>
            <a:endParaRPr b="1" sz="2800">
              <a:solidFill>
                <a:schemeClr val="lt1"/>
              </a:solidFill>
              <a:latin typeface="Open Sans"/>
              <a:ea typeface="Open Sans"/>
              <a:cs typeface="Open Sans"/>
              <a:sym typeface="Open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9" name="Shape 1189"/>
        <p:cNvGrpSpPr/>
        <p:nvPr/>
      </p:nvGrpSpPr>
      <p:grpSpPr>
        <a:xfrm>
          <a:off x="0" y="0"/>
          <a:ext cx="0" cy="0"/>
          <a:chOff x="0" y="0"/>
          <a:chExt cx="0" cy="0"/>
        </a:xfrm>
      </p:grpSpPr>
      <p:grpSp>
        <p:nvGrpSpPr>
          <p:cNvPr id="1190" name="Google Shape;1190;p147"/>
          <p:cNvGrpSpPr/>
          <p:nvPr/>
        </p:nvGrpSpPr>
        <p:grpSpPr>
          <a:xfrm>
            <a:off x="1828915" y="3252000"/>
            <a:ext cx="5326210" cy="3328875"/>
            <a:chOff x="1828915" y="3252000"/>
            <a:chExt cx="5326210" cy="3328875"/>
          </a:xfrm>
        </p:grpSpPr>
        <p:pic>
          <p:nvPicPr>
            <p:cNvPr id="1191" name="Google Shape;1191;p147"/>
            <p:cNvPicPr preferRelativeResize="0"/>
            <p:nvPr/>
          </p:nvPicPr>
          <p:blipFill>
            <a:blip r:embed="rId3">
              <a:alphaModFix/>
            </a:blip>
            <a:stretch>
              <a:fillRect/>
            </a:stretch>
          </p:blipFill>
          <p:spPr>
            <a:xfrm>
              <a:off x="1828915" y="3252000"/>
              <a:ext cx="5326210" cy="3328875"/>
            </a:xfrm>
            <a:prstGeom prst="rect">
              <a:avLst/>
            </a:prstGeom>
            <a:noFill/>
            <a:ln cap="flat" cmpd="sng" w="19050">
              <a:solidFill>
                <a:srgbClr val="000000"/>
              </a:solidFill>
              <a:prstDash val="solid"/>
              <a:round/>
              <a:headEnd len="sm" w="sm" type="none"/>
              <a:tailEnd len="sm" w="sm" type="none"/>
            </a:ln>
          </p:spPr>
        </p:pic>
        <p:pic>
          <p:nvPicPr>
            <p:cNvPr id="1192" name="Google Shape;1192;p147"/>
            <p:cNvPicPr preferRelativeResize="0"/>
            <p:nvPr/>
          </p:nvPicPr>
          <p:blipFill>
            <a:blip r:embed="rId4">
              <a:alphaModFix/>
            </a:blip>
            <a:stretch>
              <a:fillRect/>
            </a:stretch>
          </p:blipFill>
          <p:spPr>
            <a:xfrm>
              <a:off x="2401950" y="3476600"/>
              <a:ext cx="3446976" cy="240675"/>
            </a:xfrm>
            <a:prstGeom prst="rect">
              <a:avLst/>
            </a:prstGeom>
            <a:noFill/>
            <a:ln>
              <a:noFill/>
            </a:ln>
          </p:spPr>
        </p:pic>
      </p:grpSp>
      <p:sp>
        <p:nvSpPr>
          <p:cNvPr id="1193" name="Google Shape;1193;p147"/>
          <p:cNvSpPr/>
          <p:nvPr/>
        </p:nvSpPr>
        <p:spPr>
          <a:xfrm>
            <a:off x="245275" y="2466788"/>
            <a:ext cx="8653500" cy="2892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1194" name="Google Shape;1194;p147"/>
          <p:cNvSpPr/>
          <p:nvPr/>
        </p:nvSpPr>
        <p:spPr>
          <a:xfrm>
            <a:off x="245275" y="1969226"/>
            <a:ext cx="8653500" cy="2892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1195" name="Google Shape;1195;p147"/>
          <p:cNvSpPr/>
          <p:nvPr/>
        </p:nvSpPr>
        <p:spPr>
          <a:xfrm>
            <a:off x="245275" y="1459676"/>
            <a:ext cx="8653500" cy="289200"/>
          </a:xfrm>
          <a:prstGeom prst="homePlate">
            <a:avLst>
              <a:gd fmla="val 65643" name="adj"/>
            </a:avLst>
          </a:prstGeom>
          <a:solidFill>
            <a:srgbClr val="FFD966"/>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1196" name="Google Shape;1196;p147"/>
          <p:cNvGrpSpPr/>
          <p:nvPr/>
        </p:nvGrpSpPr>
        <p:grpSpPr>
          <a:xfrm>
            <a:off x="381982" y="1451975"/>
            <a:ext cx="7694414" cy="305399"/>
            <a:chOff x="876668" y="2074258"/>
            <a:chExt cx="7121160" cy="752400"/>
          </a:xfrm>
        </p:grpSpPr>
        <p:sp>
          <p:nvSpPr>
            <p:cNvPr id="1197" name="Google Shape;1197;p147"/>
            <p:cNvSpPr/>
            <p:nvPr/>
          </p:nvSpPr>
          <p:spPr>
            <a:xfrm>
              <a:off x="876668" y="2210981"/>
              <a:ext cx="458400" cy="5559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ExtraBold"/>
                  <a:ea typeface="Open Sans ExtraBold"/>
                  <a:cs typeface="Open Sans ExtraBold"/>
                  <a:sym typeface="Open Sans ExtraBold"/>
                </a:rPr>
                <a:t>1</a:t>
              </a:r>
              <a:endParaRPr sz="2000">
                <a:latin typeface="Open Sans ExtraBold"/>
                <a:ea typeface="Open Sans ExtraBold"/>
                <a:cs typeface="Open Sans ExtraBold"/>
                <a:sym typeface="Open Sans ExtraBold"/>
              </a:endParaRPr>
            </a:p>
          </p:txBody>
        </p:sp>
        <p:sp>
          <p:nvSpPr>
            <p:cNvPr id="1198" name="Google Shape;1198;p147"/>
            <p:cNvSpPr txBox="1"/>
            <p:nvPr/>
          </p:nvSpPr>
          <p:spPr>
            <a:xfrm>
              <a:off x="1335129" y="2074258"/>
              <a:ext cx="66627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Send a </a:t>
              </a:r>
              <a:r>
                <a:rPr lang="en" sz="1600">
                  <a:latin typeface="Consolas"/>
                  <a:ea typeface="Consolas"/>
                  <a:cs typeface="Consolas"/>
                  <a:sym typeface="Consolas"/>
                </a:rPr>
                <a:t>post</a:t>
              </a:r>
              <a:r>
                <a:rPr lang="en" sz="1600">
                  <a:latin typeface="Open Sans"/>
                  <a:ea typeface="Open Sans"/>
                  <a:cs typeface="Open Sans"/>
                  <a:sym typeface="Open Sans"/>
                </a:rPr>
                <a:t> request.</a:t>
              </a:r>
              <a:endParaRPr sz="1600">
                <a:latin typeface="Open Sans"/>
                <a:ea typeface="Open Sans"/>
                <a:cs typeface="Open Sans"/>
                <a:sym typeface="Open Sans"/>
              </a:endParaRPr>
            </a:p>
          </p:txBody>
        </p:sp>
      </p:grpSp>
      <p:grpSp>
        <p:nvGrpSpPr>
          <p:cNvPr id="1199" name="Google Shape;1199;p147"/>
          <p:cNvGrpSpPr/>
          <p:nvPr/>
        </p:nvGrpSpPr>
        <p:grpSpPr>
          <a:xfrm>
            <a:off x="381982" y="1961616"/>
            <a:ext cx="8220094" cy="305399"/>
            <a:chOff x="876669" y="3398000"/>
            <a:chExt cx="7607676" cy="752400"/>
          </a:xfrm>
        </p:grpSpPr>
        <p:sp>
          <p:nvSpPr>
            <p:cNvPr id="1200" name="Google Shape;1200;p147"/>
            <p:cNvSpPr/>
            <p:nvPr/>
          </p:nvSpPr>
          <p:spPr>
            <a:xfrm>
              <a:off x="876669" y="3496253"/>
              <a:ext cx="4137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EAEAEA"/>
                  </a:solidFill>
                  <a:latin typeface="Open Sans ExtraBold"/>
                  <a:ea typeface="Open Sans ExtraBold"/>
                  <a:cs typeface="Open Sans ExtraBold"/>
                  <a:sym typeface="Open Sans ExtraBold"/>
                </a:rPr>
                <a:t>2</a:t>
              </a:r>
              <a:endParaRPr sz="2000">
                <a:solidFill>
                  <a:srgbClr val="EAEAEA"/>
                </a:solidFill>
                <a:latin typeface="Open Sans ExtraBold"/>
                <a:ea typeface="Open Sans ExtraBold"/>
                <a:cs typeface="Open Sans ExtraBold"/>
                <a:sym typeface="Open Sans ExtraBold"/>
              </a:endParaRPr>
            </a:p>
          </p:txBody>
        </p:sp>
        <p:sp>
          <p:nvSpPr>
            <p:cNvPr id="1201" name="Google Shape;1201;p147"/>
            <p:cNvSpPr txBox="1"/>
            <p:nvPr/>
          </p:nvSpPr>
          <p:spPr>
            <a:xfrm>
              <a:off x="1290345" y="3398000"/>
              <a:ext cx="7194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Open Sans"/>
                  <a:ea typeface="Open Sans"/>
                  <a:cs typeface="Open Sans"/>
                  <a:sym typeface="Open Sans"/>
                </a:rPr>
                <a:t>The request should go to</a:t>
              </a:r>
              <a:r>
                <a:rPr lang="en" sz="1600">
                  <a:solidFill>
                    <a:srgbClr val="FFFFFF"/>
                  </a:solidFill>
                  <a:latin typeface="Consolas"/>
                  <a:ea typeface="Consolas"/>
                  <a:cs typeface="Consolas"/>
                  <a:sym typeface="Consolas"/>
                </a:rPr>
                <a:t> '/update</a:t>
              </a:r>
              <a:r>
                <a:rPr lang="en" sz="1600">
                  <a:solidFill>
                    <a:srgbClr val="FFFFFF"/>
                  </a:solidFill>
                  <a:latin typeface="Consolas"/>
                  <a:ea typeface="Consolas"/>
                  <a:cs typeface="Consolas"/>
                  <a:sym typeface="Consolas"/>
                </a:rPr>
                <a:t>'</a:t>
              </a:r>
              <a:endParaRPr sz="1600">
                <a:solidFill>
                  <a:srgbClr val="FFFFFF"/>
                </a:solidFill>
                <a:latin typeface="Open Sans"/>
                <a:ea typeface="Open Sans"/>
                <a:cs typeface="Open Sans"/>
                <a:sym typeface="Open Sans"/>
              </a:endParaRPr>
            </a:p>
          </p:txBody>
        </p:sp>
      </p:grpSp>
      <p:grpSp>
        <p:nvGrpSpPr>
          <p:cNvPr id="1202" name="Google Shape;1202;p147"/>
          <p:cNvGrpSpPr/>
          <p:nvPr/>
        </p:nvGrpSpPr>
        <p:grpSpPr>
          <a:xfrm>
            <a:off x="381981" y="2459240"/>
            <a:ext cx="8104858" cy="305399"/>
            <a:chOff x="876668" y="4683218"/>
            <a:chExt cx="7501025" cy="752400"/>
          </a:xfrm>
        </p:grpSpPr>
        <p:sp>
          <p:nvSpPr>
            <p:cNvPr id="1203" name="Google Shape;1203;p147"/>
            <p:cNvSpPr/>
            <p:nvPr/>
          </p:nvSpPr>
          <p:spPr>
            <a:xfrm>
              <a:off x="876668" y="4799193"/>
              <a:ext cx="4434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EAEAEA"/>
                  </a:solidFill>
                  <a:latin typeface="Open Sans ExtraBold"/>
                  <a:ea typeface="Open Sans ExtraBold"/>
                  <a:cs typeface="Open Sans ExtraBold"/>
                  <a:sym typeface="Open Sans ExtraBold"/>
                </a:rPr>
                <a:t>3</a:t>
              </a:r>
              <a:endParaRPr sz="2000">
                <a:solidFill>
                  <a:srgbClr val="EAEAEA"/>
                </a:solidFill>
                <a:latin typeface="Open Sans ExtraBold"/>
                <a:ea typeface="Open Sans ExtraBold"/>
                <a:cs typeface="Open Sans ExtraBold"/>
                <a:sym typeface="Open Sans ExtraBold"/>
              </a:endParaRPr>
            </a:p>
          </p:txBody>
        </p:sp>
        <p:sp>
          <p:nvSpPr>
            <p:cNvPr id="1204" name="Google Shape;1204;p147"/>
            <p:cNvSpPr txBox="1"/>
            <p:nvPr/>
          </p:nvSpPr>
          <p:spPr>
            <a:xfrm>
              <a:off x="1320193" y="4683218"/>
              <a:ext cx="7057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Open Sans"/>
                  <a:ea typeface="Open Sans"/>
                  <a:cs typeface="Open Sans"/>
                  <a:sym typeface="Open Sans"/>
                </a:rPr>
                <a:t>Line 50 should make sure the password is correct.</a:t>
              </a:r>
              <a:endParaRPr sz="1600">
                <a:solidFill>
                  <a:srgbClr val="FFFFFF"/>
                </a:solidFill>
                <a:latin typeface="Open Sans"/>
                <a:ea typeface="Open Sans"/>
                <a:cs typeface="Open Sans"/>
                <a:sym typeface="Open Sans"/>
              </a:endParaRPr>
            </a:p>
          </p:txBody>
        </p:sp>
      </p:grpSp>
      <p:sp>
        <p:nvSpPr>
          <p:cNvPr id="1205" name="Google Shape;1205;p14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Your Turn - Write the POST Function</a:t>
            </a:r>
            <a:endParaRPr b="1" sz="3000">
              <a:solidFill>
                <a:srgbClr val="000000"/>
              </a:solidFill>
              <a:latin typeface="Open Sans"/>
              <a:ea typeface="Open Sans"/>
              <a:cs typeface="Open Sans"/>
              <a:sym typeface="Open Sans"/>
            </a:endParaRPr>
          </a:p>
        </p:txBody>
      </p:sp>
      <p:grpSp>
        <p:nvGrpSpPr>
          <p:cNvPr id="1206" name="Google Shape;1206;p147"/>
          <p:cNvGrpSpPr/>
          <p:nvPr/>
        </p:nvGrpSpPr>
        <p:grpSpPr>
          <a:xfrm>
            <a:off x="3760500" y="2823025"/>
            <a:ext cx="1623000" cy="595200"/>
            <a:chOff x="5286000" y="2432425"/>
            <a:chExt cx="1623000" cy="595200"/>
          </a:xfrm>
        </p:grpSpPr>
        <p:sp>
          <p:nvSpPr>
            <p:cNvPr id="1207" name="Google Shape;1207;p147"/>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47"/>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grpSp>
        <p:nvGrpSpPr>
          <p:cNvPr id="1213" name="Google Shape;1213;p148"/>
          <p:cNvGrpSpPr/>
          <p:nvPr/>
        </p:nvGrpSpPr>
        <p:grpSpPr>
          <a:xfrm>
            <a:off x="1828927" y="3252000"/>
            <a:ext cx="5326210" cy="3328875"/>
            <a:chOff x="1828927" y="3252000"/>
            <a:chExt cx="5326210" cy="3328875"/>
          </a:xfrm>
        </p:grpSpPr>
        <p:pic>
          <p:nvPicPr>
            <p:cNvPr id="1214" name="Google Shape;1214;p148"/>
            <p:cNvPicPr preferRelativeResize="0"/>
            <p:nvPr/>
          </p:nvPicPr>
          <p:blipFill>
            <a:blip r:embed="rId3">
              <a:alphaModFix/>
            </a:blip>
            <a:stretch>
              <a:fillRect/>
            </a:stretch>
          </p:blipFill>
          <p:spPr>
            <a:xfrm>
              <a:off x="1828927" y="3252000"/>
              <a:ext cx="5326210" cy="3328875"/>
            </a:xfrm>
            <a:prstGeom prst="rect">
              <a:avLst/>
            </a:prstGeom>
            <a:noFill/>
            <a:ln cap="flat" cmpd="sng" w="19050">
              <a:solidFill>
                <a:srgbClr val="000000"/>
              </a:solidFill>
              <a:prstDash val="solid"/>
              <a:round/>
              <a:headEnd len="sm" w="sm" type="none"/>
              <a:tailEnd len="sm" w="sm" type="none"/>
            </a:ln>
          </p:spPr>
        </p:pic>
        <p:pic>
          <p:nvPicPr>
            <p:cNvPr id="1215" name="Google Shape;1215;p148"/>
            <p:cNvPicPr preferRelativeResize="0"/>
            <p:nvPr/>
          </p:nvPicPr>
          <p:blipFill>
            <a:blip r:embed="rId4">
              <a:alphaModFix/>
            </a:blip>
            <a:stretch>
              <a:fillRect/>
            </a:stretch>
          </p:blipFill>
          <p:spPr>
            <a:xfrm>
              <a:off x="2401950" y="3476600"/>
              <a:ext cx="3446976" cy="240675"/>
            </a:xfrm>
            <a:prstGeom prst="rect">
              <a:avLst/>
            </a:prstGeom>
            <a:noFill/>
            <a:ln>
              <a:noFill/>
            </a:ln>
          </p:spPr>
        </p:pic>
      </p:grpSp>
      <p:sp>
        <p:nvSpPr>
          <p:cNvPr id="1216" name="Google Shape;1216;p148"/>
          <p:cNvSpPr/>
          <p:nvPr/>
        </p:nvSpPr>
        <p:spPr>
          <a:xfrm>
            <a:off x="245275" y="2466788"/>
            <a:ext cx="8653500" cy="2892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1217" name="Google Shape;1217;p148"/>
          <p:cNvSpPr/>
          <p:nvPr/>
        </p:nvSpPr>
        <p:spPr>
          <a:xfrm>
            <a:off x="245275" y="1969226"/>
            <a:ext cx="8653500" cy="289200"/>
          </a:xfrm>
          <a:prstGeom prst="homePlate">
            <a:avLst>
              <a:gd fmla="val 65643" name="adj"/>
            </a:avLst>
          </a:prstGeom>
          <a:solidFill>
            <a:srgbClr val="FFD966"/>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1218" name="Google Shape;1218;p148"/>
          <p:cNvSpPr/>
          <p:nvPr/>
        </p:nvSpPr>
        <p:spPr>
          <a:xfrm>
            <a:off x="245275" y="1459676"/>
            <a:ext cx="8653500" cy="2892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1219" name="Google Shape;1219;p148"/>
          <p:cNvGrpSpPr/>
          <p:nvPr/>
        </p:nvGrpSpPr>
        <p:grpSpPr>
          <a:xfrm>
            <a:off x="381982" y="1451975"/>
            <a:ext cx="7694414" cy="305399"/>
            <a:chOff x="876668" y="2074258"/>
            <a:chExt cx="7121160" cy="752400"/>
          </a:xfrm>
        </p:grpSpPr>
        <p:sp>
          <p:nvSpPr>
            <p:cNvPr id="1220" name="Google Shape;1220;p148"/>
            <p:cNvSpPr/>
            <p:nvPr/>
          </p:nvSpPr>
          <p:spPr>
            <a:xfrm>
              <a:off x="876668" y="2210981"/>
              <a:ext cx="4584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Open Sans ExtraBold"/>
                  <a:ea typeface="Open Sans ExtraBold"/>
                  <a:cs typeface="Open Sans ExtraBold"/>
                  <a:sym typeface="Open Sans ExtraBold"/>
                </a:rPr>
                <a:t>1</a:t>
              </a:r>
              <a:endParaRPr sz="2000">
                <a:solidFill>
                  <a:srgbClr val="FFFFFF"/>
                </a:solidFill>
                <a:latin typeface="Open Sans ExtraBold"/>
                <a:ea typeface="Open Sans ExtraBold"/>
                <a:cs typeface="Open Sans ExtraBold"/>
                <a:sym typeface="Open Sans ExtraBold"/>
              </a:endParaRPr>
            </a:p>
          </p:txBody>
        </p:sp>
        <p:sp>
          <p:nvSpPr>
            <p:cNvPr id="1221" name="Google Shape;1221;p148"/>
            <p:cNvSpPr txBox="1"/>
            <p:nvPr/>
          </p:nvSpPr>
          <p:spPr>
            <a:xfrm>
              <a:off x="1335129" y="2074258"/>
              <a:ext cx="66627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Open Sans"/>
                  <a:ea typeface="Open Sans"/>
                  <a:cs typeface="Open Sans"/>
                  <a:sym typeface="Open Sans"/>
                </a:rPr>
                <a:t>Send a </a:t>
              </a:r>
              <a:r>
                <a:rPr lang="en" sz="1600">
                  <a:solidFill>
                    <a:schemeClr val="lt1"/>
                  </a:solidFill>
                  <a:latin typeface="Consolas"/>
                  <a:ea typeface="Consolas"/>
                  <a:cs typeface="Consolas"/>
                  <a:sym typeface="Consolas"/>
                </a:rPr>
                <a:t>post</a:t>
              </a:r>
              <a:r>
                <a:rPr lang="en" sz="1600">
                  <a:solidFill>
                    <a:schemeClr val="lt1"/>
                  </a:solidFill>
                  <a:latin typeface="Open Sans"/>
                  <a:ea typeface="Open Sans"/>
                  <a:cs typeface="Open Sans"/>
                  <a:sym typeface="Open Sans"/>
                </a:rPr>
                <a:t> request.</a:t>
              </a:r>
              <a:endParaRPr sz="1600">
                <a:solidFill>
                  <a:schemeClr val="lt1"/>
                </a:solidFill>
                <a:latin typeface="Open Sans"/>
                <a:ea typeface="Open Sans"/>
                <a:cs typeface="Open Sans"/>
                <a:sym typeface="Open Sans"/>
              </a:endParaRPr>
            </a:p>
          </p:txBody>
        </p:sp>
      </p:grpSp>
      <p:grpSp>
        <p:nvGrpSpPr>
          <p:cNvPr id="1222" name="Google Shape;1222;p148"/>
          <p:cNvGrpSpPr/>
          <p:nvPr/>
        </p:nvGrpSpPr>
        <p:grpSpPr>
          <a:xfrm>
            <a:off x="381982" y="1961616"/>
            <a:ext cx="8220094" cy="305399"/>
            <a:chOff x="876669" y="3398000"/>
            <a:chExt cx="7607676" cy="752400"/>
          </a:xfrm>
        </p:grpSpPr>
        <p:sp>
          <p:nvSpPr>
            <p:cNvPr id="1223" name="Google Shape;1223;p148"/>
            <p:cNvSpPr/>
            <p:nvPr/>
          </p:nvSpPr>
          <p:spPr>
            <a:xfrm>
              <a:off x="876669" y="3496253"/>
              <a:ext cx="413700" cy="5559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ExtraBold"/>
                  <a:ea typeface="Open Sans ExtraBold"/>
                  <a:cs typeface="Open Sans ExtraBold"/>
                  <a:sym typeface="Open Sans ExtraBold"/>
                </a:rPr>
                <a:t>2</a:t>
              </a:r>
              <a:endParaRPr sz="2000">
                <a:latin typeface="Open Sans ExtraBold"/>
                <a:ea typeface="Open Sans ExtraBold"/>
                <a:cs typeface="Open Sans ExtraBold"/>
                <a:sym typeface="Open Sans ExtraBold"/>
              </a:endParaRPr>
            </a:p>
          </p:txBody>
        </p:sp>
        <p:sp>
          <p:nvSpPr>
            <p:cNvPr id="1224" name="Google Shape;1224;p148"/>
            <p:cNvSpPr txBox="1"/>
            <p:nvPr/>
          </p:nvSpPr>
          <p:spPr>
            <a:xfrm>
              <a:off x="1290345" y="3398000"/>
              <a:ext cx="7194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24292E"/>
                  </a:solidFill>
                  <a:latin typeface="Open Sans"/>
                  <a:ea typeface="Open Sans"/>
                  <a:cs typeface="Open Sans"/>
                  <a:sym typeface="Open Sans"/>
                </a:rPr>
                <a:t>The request should go to</a:t>
              </a:r>
              <a:r>
                <a:rPr lang="en" sz="1600">
                  <a:solidFill>
                    <a:srgbClr val="24292E"/>
                  </a:solidFill>
                  <a:latin typeface="Consolas"/>
                  <a:ea typeface="Consolas"/>
                  <a:cs typeface="Consolas"/>
                  <a:sym typeface="Consolas"/>
                </a:rPr>
                <a:t> '/update' </a:t>
              </a:r>
              <a:r>
                <a:rPr lang="en" sz="1600">
                  <a:solidFill>
                    <a:srgbClr val="24292E"/>
                  </a:solidFill>
                  <a:latin typeface="Open Sans"/>
                  <a:ea typeface="Open Sans"/>
                  <a:cs typeface="Open Sans"/>
                  <a:sym typeface="Open Sans"/>
                </a:rPr>
                <a:t>instead of </a:t>
              </a:r>
              <a:r>
                <a:rPr lang="en" sz="1600">
                  <a:solidFill>
                    <a:srgbClr val="24292E"/>
                  </a:solidFill>
                  <a:latin typeface="Consolas"/>
                  <a:ea typeface="Consolas"/>
                  <a:cs typeface="Consolas"/>
                  <a:sym typeface="Consolas"/>
                </a:rPr>
                <a:t>'/'</a:t>
              </a:r>
              <a:r>
                <a:rPr lang="en" sz="1600">
                  <a:solidFill>
                    <a:srgbClr val="24292E"/>
                  </a:solidFill>
                  <a:latin typeface="Open Sans"/>
                  <a:ea typeface="Open Sans"/>
                  <a:cs typeface="Open Sans"/>
                  <a:sym typeface="Open Sans"/>
                </a:rPr>
                <a:t>.</a:t>
              </a:r>
              <a:endParaRPr sz="1600">
                <a:solidFill>
                  <a:srgbClr val="24292E"/>
                </a:solidFill>
                <a:latin typeface="Open Sans"/>
                <a:ea typeface="Open Sans"/>
                <a:cs typeface="Open Sans"/>
                <a:sym typeface="Open Sans"/>
              </a:endParaRPr>
            </a:p>
          </p:txBody>
        </p:sp>
      </p:grpSp>
      <p:grpSp>
        <p:nvGrpSpPr>
          <p:cNvPr id="1225" name="Google Shape;1225;p148"/>
          <p:cNvGrpSpPr/>
          <p:nvPr/>
        </p:nvGrpSpPr>
        <p:grpSpPr>
          <a:xfrm>
            <a:off x="381981" y="2459240"/>
            <a:ext cx="8104858" cy="305399"/>
            <a:chOff x="876668" y="4683218"/>
            <a:chExt cx="7501025" cy="752400"/>
          </a:xfrm>
        </p:grpSpPr>
        <p:sp>
          <p:nvSpPr>
            <p:cNvPr id="1226" name="Google Shape;1226;p148"/>
            <p:cNvSpPr/>
            <p:nvPr/>
          </p:nvSpPr>
          <p:spPr>
            <a:xfrm>
              <a:off x="876668" y="4799193"/>
              <a:ext cx="4434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EAEAEA"/>
                  </a:solidFill>
                  <a:latin typeface="Open Sans ExtraBold"/>
                  <a:ea typeface="Open Sans ExtraBold"/>
                  <a:cs typeface="Open Sans ExtraBold"/>
                  <a:sym typeface="Open Sans ExtraBold"/>
                </a:rPr>
                <a:t>3</a:t>
              </a:r>
              <a:endParaRPr sz="2000">
                <a:solidFill>
                  <a:srgbClr val="EAEAEA"/>
                </a:solidFill>
                <a:latin typeface="Open Sans ExtraBold"/>
                <a:ea typeface="Open Sans ExtraBold"/>
                <a:cs typeface="Open Sans ExtraBold"/>
                <a:sym typeface="Open Sans ExtraBold"/>
              </a:endParaRPr>
            </a:p>
          </p:txBody>
        </p:sp>
        <p:sp>
          <p:nvSpPr>
            <p:cNvPr id="1227" name="Google Shape;1227;p148"/>
            <p:cNvSpPr txBox="1"/>
            <p:nvPr/>
          </p:nvSpPr>
          <p:spPr>
            <a:xfrm>
              <a:off x="1320193" y="4683218"/>
              <a:ext cx="7057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Open Sans"/>
                  <a:ea typeface="Open Sans"/>
                  <a:cs typeface="Open Sans"/>
                  <a:sym typeface="Open Sans"/>
                </a:rPr>
                <a:t>Line 50 should make sure the password is correct.</a:t>
              </a:r>
              <a:endParaRPr sz="1600">
                <a:solidFill>
                  <a:srgbClr val="FFFFFF"/>
                </a:solidFill>
                <a:latin typeface="Open Sans"/>
                <a:ea typeface="Open Sans"/>
                <a:cs typeface="Open Sans"/>
                <a:sym typeface="Open Sans"/>
              </a:endParaRPr>
            </a:p>
          </p:txBody>
        </p:sp>
      </p:grpSp>
      <p:sp>
        <p:nvSpPr>
          <p:cNvPr id="1228" name="Google Shape;1228;p14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Your Turn - Write the POST Function</a:t>
            </a:r>
            <a:endParaRPr b="1" sz="3000">
              <a:solidFill>
                <a:srgbClr val="000000"/>
              </a:solidFill>
              <a:latin typeface="Open Sans"/>
              <a:ea typeface="Open Sans"/>
              <a:cs typeface="Open Sans"/>
              <a:sym typeface="Open Sans"/>
            </a:endParaRPr>
          </a:p>
        </p:txBody>
      </p:sp>
      <p:grpSp>
        <p:nvGrpSpPr>
          <p:cNvPr id="1229" name="Google Shape;1229;p148"/>
          <p:cNvGrpSpPr/>
          <p:nvPr/>
        </p:nvGrpSpPr>
        <p:grpSpPr>
          <a:xfrm>
            <a:off x="3760500" y="2823025"/>
            <a:ext cx="1623000" cy="595200"/>
            <a:chOff x="5286000" y="2432425"/>
            <a:chExt cx="1623000" cy="595200"/>
          </a:xfrm>
        </p:grpSpPr>
        <p:sp>
          <p:nvSpPr>
            <p:cNvPr id="1230" name="Google Shape;1230;p148"/>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48"/>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5" name="Shape 1235"/>
        <p:cNvGrpSpPr/>
        <p:nvPr/>
      </p:nvGrpSpPr>
      <p:grpSpPr>
        <a:xfrm>
          <a:off x="0" y="0"/>
          <a:ext cx="0" cy="0"/>
          <a:chOff x="0" y="0"/>
          <a:chExt cx="0" cy="0"/>
        </a:xfrm>
      </p:grpSpPr>
      <p:grpSp>
        <p:nvGrpSpPr>
          <p:cNvPr id="1236" name="Google Shape;1236;p149"/>
          <p:cNvGrpSpPr/>
          <p:nvPr/>
        </p:nvGrpSpPr>
        <p:grpSpPr>
          <a:xfrm>
            <a:off x="1828913" y="3252000"/>
            <a:ext cx="5326200" cy="3328875"/>
            <a:chOff x="1828913" y="3252000"/>
            <a:chExt cx="5326200" cy="3328875"/>
          </a:xfrm>
        </p:grpSpPr>
        <p:pic>
          <p:nvPicPr>
            <p:cNvPr id="1237" name="Google Shape;1237;p149"/>
            <p:cNvPicPr preferRelativeResize="0"/>
            <p:nvPr/>
          </p:nvPicPr>
          <p:blipFill>
            <a:blip r:embed="rId3">
              <a:alphaModFix/>
            </a:blip>
            <a:stretch>
              <a:fillRect/>
            </a:stretch>
          </p:blipFill>
          <p:spPr>
            <a:xfrm>
              <a:off x="1828913" y="3252000"/>
              <a:ext cx="5326200" cy="3328875"/>
            </a:xfrm>
            <a:prstGeom prst="rect">
              <a:avLst/>
            </a:prstGeom>
            <a:noFill/>
            <a:ln cap="flat" cmpd="sng" w="19050">
              <a:solidFill>
                <a:srgbClr val="000000"/>
              </a:solidFill>
              <a:prstDash val="solid"/>
              <a:round/>
              <a:headEnd len="sm" w="sm" type="none"/>
              <a:tailEnd len="sm" w="sm" type="none"/>
            </a:ln>
          </p:spPr>
        </p:pic>
        <p:pic>
          <p:nvPicPr>
            <p:cNvPr id="1238" name="Google Shape;1238;p149"/>
            <p:cNvPicPr preferRelativeResize="0"/>
            <p:nvPr/>
          </p:nvPicPr>
          <p:blipFill>
            <a:blip r:embed="rId4">
              <a:alphaModFix/>
            </a:blip>
            <a:stretch>
              <a:fillRect/>
            </a:stretch>
          </p:blipFill>
          <p:spPr>
            <a:xfrm>
              <a:off x="2401950" y="3476600"/>
              <a:ext cx="3446976" cy="240675"/>
            </a:xfrm>
            <a:prstGeom prst="rect">
              <a:avLst/>
            </a:prstGeom>
            <a:noFill/>
            <a:ln>
              <a:noFill/>
            </a:ln>
          </p:spPr>
        </p:pic>
      </p:grpSp>
      <p:sp>
        <p:nvSpPr>
          <p:cNvPr id="1239" name="Google Shape;1239;p149"/>
          <p:cNvSpPr/>
          <p:nvPr/>
        </p:nvSpPr>
        <p:spPr>
          <a:xfrm>
            <a:off x="245275" y="2466788"/>
            <a:ext cx="8653500" cy="289200"/>
          </a:xfrm>
          <a:prstGeom prst="homePlate">
            <a:avLst>
              <a:gd fmla="val 65643" name="adj"/>
            </a:avLst>
          </a:prstGeom>
          <a:solidFill>
            <a:srgbClr val="FFD966"/>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1240" name="Google Shape;1240;p149"/>
          <p:cNvSpPr/>
          <p:nvPr/>
        </p:nvSpPr>
        <p:spPr>
          <a:xfrm>
            <a:off x="245275" y="1459676"/>
            <a:ext cx="8653500" cy="2892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1241" name="Google Shape;1241;p149"/>
          <p:cNvGrpSpPr/>
          <p:nvPr/>
        </p:nvGrpSpPr>
        <p:grpSpPr>
          <a:xfrm>
            <a:off x="381982" y="1451975"/>
            <a:ext cx="7694414" cy="305399"/>
            <a:chOff x="876668" y="2074258"/>
            <a:chExt cx="7121160" cy="752400"/>
          </a:xfrm>
        </p:grpSpPr>
        <p:sp>
          <p:nvSpPr>
            <p:cNvPr id="1242" name="Google Shape;1242;p149"/>
            <p:cNvSpPr/>
            <p:nvPr/>
          </p:nvSpPr>
          <p:spPr>
            <a:xfrm>
              <a:off x="876668" y="2210981"/>
              <a:ext cx="4584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Open Sans ExtraBold"/>
                  <a:ea typeface="Open Sans ExtraBold"/>
                  <a:cs typeface="Open Sans ExtraBold"/>
                  <a:sym typeface="Open Sans ExtraBold"/>
                </a:rPr>
                <a:t>1</a:t>
              </a:r>
              <a:endParaRPr sz="2000">
                <a:solidFill>
                  <a:srgbClr val="FFFFFF"/>
                </a:solidFill>
                <a:latin typeface="Open Sans ExtraBold"/>
                <a:ea typeface="Open Sans ExtraBold"/>
                <a:cs typeface="Open Sans ExtraBold"/>
                <a:sym typeface="Open Sans ExtraBold"/>
              </a:endParaRPr>
            </a:p>
          </p:txBody>
        </p:sp>
        <p:sp>
          <p:nvSpPr>
            <p:cNvPr id="1243" name="Google Shape;1243;p149"/>
            <p:cNvSpPr txBox="1"/>
            <p:nvPr/>
          </p:nvSpPr>
          <p:spPr>
            <a:xfrm>
              <a:off x="1335129" y="2074258"/>
              <a:ext cx="66627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Open Sans"/>
                  <a:ea typeface="Open Sans"/>
                  <a:cs typeface="Open Sans"/>
                  <a:sym typeface="Open Sans"/>
                </a:rPr>
                <a:t>Send a </a:t>
              </a:r>
              <a:r>
                <a:rPr lang="en" sz="1600">
                  <a:solidFill>
                    <a:srgbClr val="FFFFFF"/>
                  </a:solidFill>
                  <a:latin typeface="Consolas"/>
                  <a:ea typeface="Consolas"/>
                  <a:cs typeface="Consolas"/>
                  <a:sym typeface="Consolas"/>
                </a:rPr>
                <a:t>post</a:t>
              </a:r>
              <a:r>
                <a:rPr lang="en" sz="1600">
                  <a:solidFill>
                    <a:srgbClr val="FFFFFF"/>
                  </a:solidFill>
                  <a:latin typeface="Open Sans"/>
                  <a:ea typeface="Open Sans"/>
                  <a:cs typeface="Open Sans"/>
                  <a:sym typeface="Open Sans"/>
                </a:rPr>
                <a:t> request.</a:t>
              </a:r>
              <a:endParaRPr sz="1600">
                <a:solidFill>
                  <a:srgbClr val="FFFFFF"/>
                </a:solidFill>
                <a:latin typeface="Open Sans"/>
                <a:ea typeface="Open Sans"/>
                <a:cs typeface="Open Sans"/>
                <a:sym typeface="Open Sans"/>
              </a:endParaRPr>
            </a:p>
          </p:txBody>
        </p:sp>
      </p:grpSp>
      <p:grpSp>
        <p:nvGrpSpPr>
          <p:cNvPr id="1244" name="Google Shape;1244;p149"/>
          <p:cNvGrpSpPr/>
          <p:nvPr/>
        </p:nvGrpSpPr>
        <p:grpSpPr>
          <a:xfrm>
            <a:off x="381981" y="2459240"/>
            <a:ext cx="8104858" cy="305399"/>
            <a:chOff x="876668" y="4683218"/>
            <a:chExt cx="7501025" cy="752400"/>
          </a:xfrm>
        </p:grpSpPr>
        <p:sp>
          <p:nvSpPr>
            <p:cNvPr id="1245" name="Google Shape;1245;p149"/>
            <p:cNvSpPr/>
            <p:nvPr/>
          </p:nvSpPr>
          <p:spPr>
            <a:xfrm>
              <a:off x="876668" y="4799193"/>
              <a:ext cx="443400" cy="5559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ExtraBold"/>
                  <a:ea typeface="Open Sans ExtraBold"/>
                  <a:cs typeface="Open Sans ExtraBold"/>
                  <a:sym typeface="Open Sans ExtraBold"/>
                </a:rPr>
                <a:t>3</a:t>
              </a:r>
              <a:endParaRPr sz="2000">
                <a:latin typeface="Open Sans ExtraBold"/>
                <a:ea typeface="Open Sans ExtraBold"/>
                <a:cs typeface="Open Sans ExtraBold"/>
                <a:sym typeface="Open Sans ExtraBold"/>
              </a:endParaRPr>
            </a:p>
          </p:txBody>
        </p:sp>
        <p:sp>
          <p:nvSpPr>
            <p:cNvPr id="1246" name="Google Shape;1246;p149"/>
            <p:cNvSpPr txBox="1"/>
            <p:nvPr/>
          </p:nvSpPr>
          <p:spPr>
            <a:xfrm>
              <a:off x="1320193" y="4683218"/>
              <a:ext cx="7057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Line 50 should make sure the password is correct.</a:t>
              </a:r>
              <a:endParaRPr sz="1600">
                <a:latin typeface="Open Sans"/>
                <a:ea typeface="Open Sans"/>
                <a:cs typeface="Open Sans"/>
                <a:sym typeface="Open Sans"/>
              </a:endParaRPr>
            </a:p>
          </p:txBody>
        </p:sp>
      </p:grpSp>
      <p:sp>
        <p:nvSpPr>
          <p:cNvPr id="1247" name="Google Shape;1247;p149"/>
          <p:cNvSpPr/>
          <p:nvPr/>
        </p:nvSpPr>
        <p:spPr>
          <a:xfrm>
            <a:off x="245275" y="1969226"/>
            <a:ext cx="8653500" cy="2892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1248" name="Google Shape;1248;p149"/>
          <p:cNvGrpSpPr/>
          <p:nvPr/>
        </p:nvGrpSpPr>
        <p:grpSpPr>
          <a:xfrm>
            <a:off x="381982" y="1961616"/>
            <a:ext cx="8220094" cy="305399"/>
            <a:chOff x="876669" y="3398000"/>
            <a:chExt cx="7607676" cy="752400"/>
          </a:xfrm>
        </p:grpSpPr>
        <p:sp>
          <p:nvSpPr>
            <p:cNvPr id="1249" name="Google Shape;1249;p149"/>
            <p:cNvSpPr/>
            <p:nvPr/>
          </p:nvSpPr>
          <p:spPr>
            <a:xfrm>
              <a:off x="876669" y="3496253"/>
              <a:ext cx="4137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EAEAEA"/>
                  </a:solidFill>
                  <a:latin typeface="Open Sans ExtraBold"/>
                  <a:ea typeface="Open Sans ExtraBold"/>
                  <a:cs typeface="Open Sans ExtraBold"/>
                  <a:sym typeface="Open Sans ExtraBold"/>
                </a:rPr>
                <a:t>2</a:t>
              </a:r>
              <a:endParaRPr sz="2000">
                <a:solidFill>
                  <a:srgbClr val="EAEAEA"/>
                </a:solidFill>
                <a:latin typeface="Open Sans ExtraBold"/>
                <a:ea typeface="Open Sans ExtraBold"/>
                <a:cs typeface="Open Sans ExtraBold"/>
                <a:sym typeface="Open Sans ExtraBold"/>
              </a:endParaRPr>
            </a:p>
          </p:txBody>
        </p:sp>
        <p:sp>
          <p:nvSpPr>
            <p:cNvPr id="1250" name="Google Shape;1250;p149"/>
            <p:cNvSpPr txBox="1"/>
            <p:nvPr/>
          </p:nvSpPr>
          <p:spPr>
            <a:xfrm>
              <a:off x="1290345" y="3398000"/>
              <a:ext cx="7194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Open Sans"/>
                  <a:ea typeface="Open Sans"/>
                  <a:cs typeface="Open Sans"/>
                  <a:sym typeface="Open Sans"/>
                </a:rPr>
                <a:t>The request should go to</a:t>
              </a:r>
              <a:r>
                <a:rPr lang="en" sz="1600">
                  <a:solidFill>
                    <a:srgbClr val="FFFFFF"/>
                  </a:solidFill>
                  <a:latin typeface="Consolas"/>
                  <a:ea typeface="Consolas"/>
                  <a:cs typeface="Consolas"/>
                  <a:sym typeface="Consolas"/>
                </a:rPr>
                <a:t>'/update'</a:t>
              </a:r>
              <a:r>
                <a:rPr lang="en" sz="1600">
                  <a:solidFill>
                    <a:srgbClr val="FFFFFF"/>
                  </a:solidFill>
                  <a:latin typeface="Open Sans"/>
                  <a:ea typeface="Open Sans"/>
                  <a:cs typeface="Open Sans"/>
                  <a:sym typeface="Open Sans"/>
                </a:rPr>
                <a:t> instead of </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p:txBody>
        </p:sp>
      </p:grpSp>
      <p:sp>
        <p:nvSpPr>
          <p:cNvPr id="1251" name="Google Shape;1251;p14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Your Turn - Write the POST Function</a:t>
            </a:r>
            <a:endParaRPr b="1" sz="3000">
              <a:solidFill>
                <a:srgbClr val="000000"/>
              </a:solidFill>
              <a:latin typeface="Open Sans"/>
              <a:ea typeface="Open Sans"/>
              <a:cs typeface="Open Sans"/>
              <a:sym typeface="Open Sans"/>
            </a:endParaRPr>
          </a:p>
        </p:txBody>
      </p:sp>
      <p:grpSp>
        <p:nvGrpSpPr>
          <p:cNvPr id="1252" name="Google Shape;1252;p149"/>
          <p:cNvGrpSpPr/>
          <p:nvPr/>
        </p:nvGrpSpPr>
        <p:grpSpPr>
          <a:xfrm>
            <a:off x="3760500" y="2823025"/>
            <a:ext cx="1623000" cy="595200"/>
            <a:chOff x="5286000" y="2432425"/>
            <a:chExt cx="1623000" cy="595200"/>
          </a:xfrm>
        </p:grpSpPr>
        <p:sp>
          <p:nvSpPr>
            <p:cNvPr id="1253" name="Google Shape;1253;p149"/>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49"/>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
        <p:nvSpPr>
          <p:cNvPr id="1255" name="Google Shape;1255;p149"/>
          <p:cNvSpPr/>
          <p:nvPr/>
        </p:nvSpPr>
        <p:spPr>
          <a:xfrm>
            <a:off x="2508675" y="4274325"/>
            <a:ext cx="3528300" cy="236400"/>
          </a:xfrm>
          <a:prstGeom prst="rect">
            <a:avLst/>
          </a:prstGeom>
          <a:noFill/>
          <a:ln cap="flat" cmpd="sng" w="38100">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grpSp>
        <p:nvGrpSpPr>
          <p:cNvPr id="1260" name="Google Shape;1260;p150"/>
          <p:cNvGrpSpPr/>
          <p:nvPr/>
        </p:nvGrpSpPr>
        <p:grpSpPr>
          <a:xfrm>
            <a:off x="1908900" y="1657525"/>
            <a:ext cx="5326200" cy="3328875"/>
            <a:chOff x="1908900" y="1657525"/>
            <a:chExt cx="5326200" cy="3328875"/>
          </a:xfrm>
        </p:grpSpPr>
        <p:pic>
          <p:nvPicPr>
            <p:cNvPr id="1261" name="Google Shape;1261;p150"/>
            <p:cNvPicPr preferRelativeResize="0"/>
            <p:nvPr/>
          </p:nvPicPr>
          <p:blipFill>
            <a:blip r:embed="rId3">
              <a:alphaModFix/>
            </a:blip>
            <a:stretch>
              <a:fillRect/>
            </a:stretch>
          </p:blipFill>
          <p:spPr>
            <a:xfrm>
              <a:off x="1908900" y="1657525"/>
              <a:ext cx="5326200" cy="3328875"/>
            </a:xfrm>
            <a:prstGeom prst="rect">
              <a:avLst/>
            </a:prstGeom>
            <a:noFill/>
            <a:ln cap="flat" cmpd="sng" w="19050">
              <a:solidFill>
                <a:srgbClr val="000000"/>
              </a:solidFill>
              <a:prstDash val="solid"/>
              <a:round/>
              <a:headEnd len="sm" w="sm" type="none"/>
              <a:tailEnd len="sm" w="sm" type="none"/>
            </a:ln>
          </p:spPr>
        </p:pic>
        <p:pic>
          <p:nvPicPr>
            <p:cNvPr id="1262" name="Google Shape;1262;p150"/>
            <p:cNvPicPr preferRelativeResize="0"/>
            <p:nvPr/>
          </p:nvPicPr>
          <p:blipFill>
            <a:blip r:embed="rId4">
              <a:alphaModFix/>
            </a:blip>
            <a:stretch>
              <a:fillRect/>
            </a:stretch>
          </p:blipFill>
          <p:spPr>
            <a:xfrm>
              <a:off x="2373850" y="1855775"/>
              <a:ext cx="3446976" cy="240675"/>
            </a:xfrm>
            <a:prstGeom prst="rect">
              <a:avLst/>
            </a:prstGeom>
            <a:noFill/>
            <a:ln>
              <a:noFill/>
            </a:ln>
          </p:spPr>
        </p:pic>
      </p:grpSp>
      <p:sp>
        <p:nvSpPr>
          <p:cNvPr id="1263" name="Google Shape;1263;p150"/>
          <p:cNvSpPr/>
          <p:nvPr/>
        </p:nvSpPr>
        <p:spPr>
          <a:xfrm>
            <a:off x="245250" y="5158278"/>
            <a:ext cx="8653500" cy="239100"/>
          </a:xfrm>
          <a:prstGeom prst="homePlate">
            <a:avLst>
              <a:gd fmla="val 65643" name="adj"/>
            </a:avLst>
          </a:prstGeom>
          <a:solidFill>
            <a:srgbClr val="FFD966"/>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1264" name="Google Shape;1264;p150"/>
          <p:cNvGrpSpPr/>
          <p:nvPr/>
        </p:nvGrpSpPr>
        <p:grpSpPr>
          <a:xfrm>
            <a:off x="381964" y="5151551"/>
            <a:ext cx="7942545" cy="252204"/>
            <a:chOff x="876675" y="4683186"/>
            <a:chExt cx="7350805" cy="752400"/>
          </a:xfrm>
        </p:grpSpPr>
        <p:sp>
          <p:nvSpPr>
            <p:cNvPr id="1265" name="Google Shape;1265;p150"/>
            <p:cNvSpPr/>
            <p:nvPr/>
          </p:nvSpPr>
          <p:spPr>
            <a:xfrm>
              <a:off x="876675" y="4781450"/>
              <a:ext cx="555900" cy="5559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ExtraBold"/>
                  <a:ea typeface="Open Sans ExtraBold"/>
                  <a:cs typeface="Open Sans ExtraBold"/>
                  <a:sym typeface="Open Sans ExtraBold"/>
                </a:rPr>
                <a:t>4</a:t>
              </a:r>
              <a:endParaRPr sz="2000">
                <a:latin typeface="Open Sans ExtraBold"/>
                <a:ea typeface="Open Sans ExtraBold"/>
                <a:cs typeface="Open Sans ExtraBold"/>
                <a:sym typeface="Open Sans ExtraBold"/>
              </a:endParaRPr>
            </a:p>
          </p:txBody>
        </p:sp>
        <p:sp>
          <p:nvSpPr>
            <p:cNvPr id="1266" name="Google Shape;1266;p150"/>
            <p:cNvSpPr txBox="1"/>
            <p:nvPr/>
          </p:nvSpPr>
          <p:spPr>
            <a:xfrm>
              <a:off x="1305280" y="4683186"/>
              <a:ext cx="69222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Line 53 should call the redirect method on the res and redirect the user to '/'.</a:t>
              </a:r>
              <a:endParaRPr sz="1600">
                <a:latin typeface="Open Sans"/>
                <a:ea typeface="Open Sans"/>
                <a:cs typeface="Open Sans"/>
                <a:sym typeface="Open Sans"/>
              </a:endParaRPr>
            </a:p>
          </p:txBody>
        </p:sp>
      </p:grpSp>
      <p:sp>
        <p:nvSpPr>
          <p:cNvPr id="1267" name="Google Shape;1267;p150"/>
          <p:cNvSpPr/>
          <p:nvPr/>
        </p:nvSpPr>
        <p:spPr>
          <a:xfrm>
            <a:off x="245250" y="5579299"/>
            <a:ext cx="8653500" cy="2385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1268" name="Google Shape;1268;p150"/>
          <p:cNvGrpSpPr/>
          <p:nvPr/>
        </p:nvGrpSpPr>
        <p:grpSpPr>
          <a:xfrm>
            <a:off x="381964" y="5566111"/>
            <a:ext cx="8410508" cy="251076"/>
            <a:chOff x="876675" y="4664084"/>
            <a:chExt cx="7783904" cy="752400"/>
          </a:xfrm>
        </p:grpSpPr>
        <p:sp>
          <p:nvSpPr>
            <p:cNvPr id="1269" name="Google Shape;1269;p150"/>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EAEAEA"/>
                  </a:solidFill>
                  <a:latin typeface="Open Sans ExtraBold"/>
                  <a:ea typeface="Open Sans ExtraBold"/>
                  <a:cs typeface="Open Sans ExtraBold"/>
                  <a:sym typeface="Open Sans ExtraBold"/>
                </a:rPr>
                <a:t>5</a:t>
              </a:r>
              <a:endParaRPr sz="2000">
                <a:solidFill>
                  <a:srgbClr val="EAEAEA"/>
                </a:solidFill>
                <a:latin typeface="Open Sans ExtraBold"/>
                <a:ea typeface="Open Sans ExtraBold"/>
                <a:cs typeface="Open Sans ExtraBold"/>
                <a:sym typeface="Open Sans ExtraBold"/>
              </a:endParaRPr>
            </a:p>
          </p:txBody>
        </p:sp>
        <p:sp>
          <p:nvSpPr>
            <p:cNvPr id="1270" name="Google Shape;1270;p150"/>
            <p:cNvSpPr txBox="1"/>
            <p:nvPr/>
          </p:nvSpPr>
          <p:spPr>
            <a:xfrm>
              <a:off x="1309979" y="4664084"/>
              <a:ext cx="73506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Open Sans"/>
                  <a:ea typeface="Open Sans"/>
                  <a:cs typeface="Open Sans"/>
                  <a:sym typeface="Open Sans"/>
                </a:rPr>
                <a:t>Line 55 should call the redirect method on the res and redirect the user to '/error'.</a:t>
              </a:r>
              <a:endParaRPr sz="1600">
                <a:solidFill>
                  <a:srgbClr val="FFFFFF"/>
                </a:solidFill>
                <a:latin typeface="Open Sans"/>
                <a:ea typeface="Open Sans"/>
                <a:cs typeface="Open Sans"/>
                <a:sym typeface="Open Sans"/>
              </a:endParaRPr>
            </a:p>
          </p:txBody>
        </p:sp>
      </p:grpSp>
      <p:sp>
        <p:nvSpPr>
          <p:cNvPr id="1271" name="Google Shape;1271;p150"/>
          <p:cNvSpPr/>
          <p:nvPr/>
        </p:nvSpPr>
        <p:spPr>
          <a:xfrm>
            <a:off x="245250" y="6001374"/>
            <a:ext cx="8653500" cy="595200"/>
          </a:xfrm>
          <a:prstGeom prst="homePlate">
            <a:avLst>
              <a:gd fmla="val 27201"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1272" name="Google Shape;1272;p150"/>
          <p:cNvGrpSpPr/>
          <p:nvPr/>
        </p:nvGrpSpPr>
        <p:grpSpPr>
          <a:xfrm>
            <a:off x="385648" y="6106790"/>
            <a:ext cx="8474472" cy="384349"/>
            <a:chOff x="876677" y="4646623"/>
            <a:chExt cx="7837299" cy="555900"/>
          </a:xfrm>
        </p:grpSpPr>
        <p:sp>
          <p:nvSpPr>
            <p:cNvPr id="1273" name="Google Shape;1273;p150"/>
            <p:cNvSpPr/>
            <p:nvPr/>
          </p:nvSpPr>
          <p:spPr>
            <a:xfrm>
              <a:off x="876677" y="4708200"/>
              <a:ext cx="555900" cy="4446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EAEAEA"/>
                  </a:solidFill>
                  <a:latin typeface="Open Sans ExtraBold"/>
                  <a:ea typeface="Open Sans ExtraBold"/>
                  <a:cs typeface="Open Sans ExtraBold"/>
                  <a:sym typeface="Open Sans ExtraBold"/>
                </a:rPr>
                <a:t>6</a:t>
              </a:r>
              <a:endParaRPr sz="2000">
                <a:solidFill>
                  <a:srgbClr val="EAEAEA"/>
                </a:solidFill>
                <a:latin typeface="Open Sans ExtraBold"/>
                <a:ea typeface="Open Sans ExtraBold"/>
                <a:cs typeface="Open Sans ExtraBold"/>
                <a:sym typeface="Open Sans ExtraBold"/>
              </a:endParaRPr>
            </a:p>
          </p:txBody>
        </p:sp>
        <p:sp>
          <p:nvSpPr>
            <p:cNvPr id="1274" name="Google Shape;1274;p150"/>
            <p:cNvSpPr txBox="1"/>
            <p:nvPr/>
          </p:nvSpPr>
          <p:spPr>
            <a:xfrm>
              <a:off x="1301576" y="4646623"/>
              <a:ext cx="7412400" cy="55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Open Sans"/>
                  <a:ea typeface="Open Sans"/>
                  <a:cs typeface="Open Sans"/>
                  <a:sym typeface="Open Sans"/>
                </a:rPr>
                <a:t>Line 58 should call the redirect method on the res and redirect the user to </a:t>
              </a:r>
              <a:r>
                <a:rPr lang="en" sz="1600">
                  <a:solidFill>
                    <a:srgbClr val="FFFFFF"/>
                  </a:solidFill>
                  <a:latin typeface="Consolas"/>
                  <a:ea typeface="Consolas"/>
                  <a:cs typeface="Consolas"/>
                  <a:sym typeface="Consolas"/>
                </a:rPr>
                <a:t>'/?wrongPassword=true'</a:t>
              </a:r>
              <a:r>
                <a:rPr lang="en" sz="1600">
                  <a:solidFill>
                    <a:srgbClr val="FFFFFF"/>
                  </a:solidFill>
                  <a:latin typeface="Open Sans"/>
                  <a:ea typeface="Open Sans"/>
                  <a:cs typeface="Open Sans"/>
                  <a:sym typeface="Open Sans"/>
                </a:rPr>
                <a:t>.</a:t>
              </a:r>
              <a:endParaRPr sz="1600">
                <a:solidFill>
                  <a:srgbClr val="FFFFFF"/>
                </a:solidFill>
                <a:latin typeface="Open Sans"/>
                <a:ea typeface="Open Sans"/>
                <a:cs typeface="Open Sans"/>
                <a:sym typeface="Open Sans"/>
              </a:endParaRPr>
            </a:p>
          </p:txBody>
        </p:sp>
      </p:grpSp>
      <p:sp>
        <p:nvSpPr>
          <p:cNvPr id="1275" name="Google Shape;1275;p15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Your Turn - Write the POST Function</a:t>
            </a:r>
            <a:endParaRPr b="1" sz="3000">
              <a:solidFill>
                <a:srgbClr val="000000"/>
              </a:solidFill>
              <a:latin typeface="Open Sans"/>
              <a:ea typeface="Open Sans"/>
              <a:cs typeface="Open Sans"/>
              <a:sym typeface="Open Sans"/>
            </a:endParaRPr>
          </a:p>
        </p:txBody>
      </p:sp>
      <p:grpSp>
        <p:nvGrpSpPr>
          <p:cNvPr id="1276" name="Google Shape;1276;p150"/>
          <p:cNvGrpSpPr/>
          <p:nvPr/>
        </p:nvGrpSpPr>
        <p:grpSpPr>
          <a:xfrm>
            <a:off x="3760500" y="1222825"/>
            <a:ext cx="1623000" cy="595200"/>
            <a:chOff x="5286000" y="2432425"/>
            <a:chExt cx="1623000" cy="595200"/>
          </a:xfrm>
        </p:grpSpPr>
        <p:sp>
          <p:nvSpPr>
            <p:cNvPr id="1277" name="Google Shape;1277;p150"/>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50"/>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Google Shape;1283;p151"/>
          <p:cNvSpPr/>
          <p:nvPr/>
        </p:nvSpPr>
        <p:spPr>
          <a:xfrm>
            <a:off x="245250" y="5158278"/>
            <a:ext cx="8653500" cy="2391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1284" name="Google Shape;1284;p151"/>
          <p:cNvGrpSpPr/>
          <p:nvPr/>
        </p:nvGrpSpPr>
        <p:grpSpPr>
          <a:xfrm>
            <a:off x="381964" y="5151551"/>
            <a:ext cx="7942545" cy="252204"/>
            <a:chOff x="876675" y="4683186"/>
            <a:chExt cx="7350805" cy="752400"/>
          </a:xfrm>
        </p:grpSpPr>
        <p:sp>
          <p:nvSpPr>
            <p:cNvPr id="1285" name="Google Shape;1285;p151"/>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Open Sans ExtraBold"/>
                  <a:ea typeface="Open Sans ExtraBold"/>
                  <a:cs typeface="Open Sans ExtraBold"/>
                  <a:sym typeface="Open Sans ExtraBold"/>
                </a:rPr>
                <a:t>4</a:t>
              </a:r>
              <a:endParaRPr sz="2000">
                <a:solidFill>
                  <a:srgbClr val="FFFFFF"/>
                </a:solidFill>
                <a:latin typeface="Open Sans ExtraBold"/>
                <a:ea typeface="Open Sans ExtraBold"/>
                <a:cs typeface="Open Sans ExtraBold"/>
                <a:sym typeface="Open Sans ExtraBold"/>
              </a:endParaRPr>
            </a:p>
          </p:txBody>
        </p:sp>
        <p:sp>
          <p:nvSpPr>
            <p:cNvPr id="1286" name="Google Shape;1286;p151"/>
            <p:cNvSpPr txBox="1"/>
            <p:nvPr/>
          </p:nvSpPr>
          <p:spPr>
            <a:xfrm>
              <a:off x="1305280" y="4683186"/>
              <a:ext cx="69222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Open Sans"/>
                  <a:ea typeface="Open Sans"/>
                  <a:cs typeface="Open Sans"/>
                  <a:sym typeface="Open Sans"/>
                </a:rPr>
                <a:t>Line 53 should call the redirect method on the res and redirect the user to '/'.</a:t>
              </a:r>
              <a:endParaRPr sz="1600">
                <a:solidFill>
                  <a:srgbClr val="FFFFFF"/>
                </a:solidFill>
                <a:latin typeface="Open Sans"/>
                <a:ea typeface="Open Sans"/>
                <a:cs typeface="Open Sans"/>
                <a:sym typeface="Open Sans"/>
              </a:endParaRPr>
            </a:p>
          </p:txBody>
        </p:sp>
      </p:grpSp>
      <p:sp>
        <p:nvSpPr>
          <p:cNvPr id="1287" name="Google Shape;1287;p151"/>
          <p:cNvSpPr/>
          <p:nvPr/>
        </p:nvSpPr>
        <p:spPr>
          <a:xfrm>
            <a:off x="245250" y="5579299"/>
            <a:ext cx="8653500" cy="238500"/>
          </a:xfrm>
          <a:prstGeom prst="homePlate">
            <a:avLst>
              <a:gd fmla="val 65643" name="adj"/>
            </a:avLst>
          </a:prstGeom>
          <a:solidFill>
            <a:srgbClr val="FFD966"/>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1288" name="Google Shape;1288;p151"/>
          <p:cNvGrpSpPr/>
          <p:nvPr/>
        </p:nvGrpSpPr>
        <p:grpSpPr>
          <a:xfrm>
            <a:off x="381964" y="5566111"/>
            <a:ext cx="8410508" cy="251076"/>
            <a:chOff x="876675" y="4664084"/>
            <a:chExt cx="7783904" cy="752400"/>
          </a:xfrm>
        </p:grpSpPr>
        <p:sp>
          <p:nvSpPr>
            <p:cNvPr id="1289" name="Google Shape;1289;p151"/>
            <p:cNvSpPr/>
            <p:nvPr/>
          </p:nvSpPr>
          <p:spPr>
            <a:xfrm>
              <a:off x="876675" y="4781450"/>
              <a:ext cx="555900" cy="5559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ExtraBold"/>
                  <a:ea typeface="Open Sans ExtraBold"/>
                  <a:cs typeface="Open Sans ExtraBold"/>
                  <a:sym typeface="Open Sans ExtraBold"/>
                </a:rPr>
                <a:t>5</a:t>
              </a:r>
              <a:endParaRPr sz="2000">
                <a:latin typeface="Open Sans ExtraBold"/>
                <a:ea typeface="Open Sans ExtraBold"/>
                <a:cs typeface="Open Sans ExtraBold"/>
                <a:sym typeface="Open Sans ExtraBold"/>
              </a:endParaRPr>
            </a:p>
          </p:txBody>
        </p:sp>
        <p:sp>
          <p:nvSpPr>
            <p:cNvPr id="1290" name="Google Shape;1290;p151"/>
            <p:cNvSpPr txBox="1"/>
            <p:nvPr/>
          </p:nvSpPr>
          <p:spPr>
            <a:xfrm>
              <a:off x="1309979" y="4664084"/>
              <a:ext cx="7350600" cy="7524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Line 55 should call the redirect method on the res and redirect the user to '/error'.</a:t>
              </a:r>
              <a:endParaRPr sz="1600">
                <a:latin typeface="Open Sans"/>
                <a:ea typeface="Open Sans"/>
                <a:cs typeface="Open Sans"/>
                <a:sym typeface="Open Sans"/>
              </a:endParaRPr>
            </a:p>
          </p:txBody>
        </p:sp>
      </p:grpSp>
      <p:sp>
        <p:nvSpPr>
          <p:cNvPr id="1291" name="Google Shape;1291;p151"/>
          <p:cNvSpPr/>
          <p:nvPr/>
        </p:nvSpPr>
        <p:spPr>
          <a:xfrm>
            <a:off x="245250" y="6001374"/>
            <a:ext cx="8653500" cy="595200"/>
          </a:xfrm>
          <a:prstGeom prst="homePlate">
            <a:avLst>
              <a:gd fmla="val 27201"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1292" name="Google Shape;1292;p151"/>
          <p:cNvGrpSpPr/>
          <p:nvPr/>
        </p:nvGrpSpPr>
        <p:grpSpPr>
          <a:xfrm>
            <a:off x="385648" y="6106790"/>
            <a:ext cx="8474472" cy="384349"/>
            <a:chOff x="876677" y="4646623"/>
            <a:chExt cx="7837299" cy="555900"/>
          </a:xfrm>
        </p:grpSpPr>
        <p:sp>
          <p:nvSpPr>
            <p:cNvPr id="1293" name="Google Shape;1293;p151"/>
            <p:cNvSpPr/>
            <p:nvPr/>
          </p:nvSpPr>
          <p:spPr>
            <a:xfrm>
              <a:off x="876677" y="4708200"/>
              <a:ext cx="555900" cy="4446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EAEAEA"/>
                  </a:solidFill>
                  <a:latin typeface="Open Sans ExtraBold"/>
                  <a:ea typeface="Open Sans ExtraBold"/>
                  <a:cs typeface="Open Sans ExtraBold"/>
                  <a:sym typeface="Open Sans ExtraBold"/>
                </a:rPr>
                <a:t>6</a:t>
              </a:r>
              <a:endParaRPr sz="2000">
                <a:solidFill>
                  <a:srgbClr val="EAEAEA"/>
                </a:solidFill>
                <a:latin typeface="Open Sans ExtraBold"/>
                <a:ea typeface="Open Sans ExtraBold"/>
                <a:cs typeface="Open Sans ExtraBold"/>
                <a:sym typeface="Open Sans ExtraBold"/>
              </a:endParaRPr>
            </a:p>
          </p:txBody>
        </p:sp>
        <p:sp>
          <p:nvSpPr>
            <p:cNvPr id="1294" name="Google Shape;1294;p151"/>
            <p:cNvSpPr txBox="1"/>
            <p:nvPr/>
          </p:nvSpPr>
          <p:spPr>
            <a:xfrm>
              <a:off x="1301576" y="4646623"/>
              <a:ext cx="7412400" cy="55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Open Sans"/>
                  <a:ea typeface="Open Sans"/>
                  <a:cs typeface="Open Sans"/>
                  <a:sym typeface="Open Sans"/>
                </a:rPr>
                <a:t>Line 58 should call the redirect method on the res and redirect the user to '/?wrongPassword=true'.</a:t>
              </a:r>
              <a:endParaRPr sz="1600">
                <a:solidFill>
                  <a:srgbClr val="FFFFFF"/>
                </a:solidFill>
                <a:latin typeface="Open Sans"/>
                <a:ea typeface="Open Sans"/>
                <a:cs typeface="Open Sans"/>
                <a:sym typeface="Open Sans"/>
              </a:endParaRPr>
            </a:p>
          </p:txBody>
        </p:sp>
      </p:grpSp>
      <p:pic>
        <p:nvPicPr>
          <p:cNvPr id="1295" name="Google Shape;1295;p151"/>
          <p:cNvPicPr preferRelativeResize="0"/>
          <p:nvPr/>
        </p:nvPicPr>
        <p:blipFill>
          <a:blip r:embed="rId3">
            <a:alphaModFix/>
          </a:blip>
          <a:stretch>
            <a:fillRect/>
          </a:stretch>
        </p:blipFill>
        <p:spPr>
          <a:xfrm>
            <a:off x="1908900" y="1657525"/>
            <a:ext cx="5326200" cy="3328875"/>
          </a:xfrm>
          <a:prstGeom prst="rect">
            <a:avLst/>
          </a:prstGeom>
          <a:noFill/>
          <a:ln cap="flat" cmpd="sng" w="19050">
            <a:solidFill>
              <a:srgbClr val="000000"/>
            </a:solidFill>
            <a:prstDash val="solid"/>
            <a:round/>
            <a:headEnd len="sm" w="sm" type="none"/>
            <a:tailEnd len="sm" w="sm" type="none"/>
          </a:ln>
        </p:spPr>
      </p:pic>
      <p:sp>
        <p:nvSpPr>
          <p:cNvPr id="1296" name="Google Shape;1296;p15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Your Turn - Write the POST Function</a:t>
            </a:r>
            <a:endParaRPr b="1" sz="3000">
              <a:solidFill>
                <a:srgbClr val="000000"/>
              </a:solidFill>
              <a:latin typeface="Open Sans"/>
              <a:ea typeface="Open Sans"/>
              <a:cs typeface="Open Sans"/>
              <a:sym typeface="Open Sans"/>
            </a:endParaRPr>
          </a:p>
        </p:txBody>
      </p:sp>
      <p:grpSp>
        <p:nvGrpSpPr>
          <p:cNvPr id="1297" name="Google Shape;1297;p151"/>
          <p:cNvGrpSpPr/>
          <p:nvPr/>
        </p:nvGrpSpPr>
        <p:grpSpPr>
          <a:xfrm>
            <a:off x="3760500" y="1222825"/>
            <a:ext cx="1623000" cy="595200"/>
            <a:chOff x="5286000" y="2432425"/>
            <a:chExt cx="1623000" cy="595200"/>
          </a:xfrm>
        </p:grpSpPr>
        <p:sp>
          <p:nvSpPr>
            <p:cNvPr id="1298" name="Google Shape;1298;p151"/>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51"/>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pic>
        <p:nvPicPr>
          <p:cNvPr id="1300" name="Google Shape;1300;p151"/>
          <p:cNvPicPr preferRelativeResize="0"/>
          <p:nvPr/>
        </p:nvPicPr>
        <p:blipFill>
          <a:blip r:embed="rId4">
            <a:alphaModFix/>
          </a:blip>
          <a:stretch>
            <a:fillRect/>
          </a:stretch>
        </p:blipFill>
        <p:spPr>
          <a:xfrm>
            <a:off x="2373850" y="1855775"/>
            <a:ext cx="3446976" cy="2406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4" name="Shape 1304"/>
        <p:cNvGrpSpPr/>
        <p:nvPr/>
      </p:nvGrpSpPr>
      <p:grpSpPr>
        <a:xfrm>
          <a:off x="0" y="0"/>
          <a:ext cx="0" cy="0"/>
          <a:chOff x="0" y="0"/>
          <a:chExt cx="0" cy="0"/>
        </a:xfrm>
      </p:grpSpPr>
      <p:grpSp>
        <p:nvGrpSpPr>
          <p:cNvPr id="1305" name="Google Shape;1305;p152"/>
          <p:cNvGrpSpPr/>
          <p:nvPr/>
        </p:nvGrpSpPr>
        <p:grpSpPr>
          <a:xfrm>
            <a:off x="1908900" y="1657525"/>
            <a:ext cx="5326200" cy="3328875"/>
            <a:chOff x="1908900" y="1657525"/>
            <a:chExt cx="5326200" cy="3328875"/>
          </a:xfrm>
        </p:grpSpPr>
        <p:pic>
          <p:nvPicPr>
            <p:cNvPr id="1306" name="Google Shape;1306;p152"/>
            <p:cNvPicPr preferRelativeResize="0"/>
            <p:nvPr/>
          </p:nvPicPr>
          <p:blipFill>
            <a:blip r:embed="rId3">
              <a:alphaModFix/>
            </a:blip>
            <a:stretch>
              <a:fillRect/>
            </a:stretch>
          </p:blipFill>
          <p:spPr>
            <a:xfrm>
              <a:off x="1908900" y="1657525"/>
              <a:ext cx="5326200" cy="3328875"/>
            </a:xfrm>
            <a:prstGeom prst="rect">
              <a:avLst/>
            </a:prstGeom>
            <a:noFill/>
            <a:ln cap="flat" cmpd="sng" w="19050">
              <a:solidFill>
                <a:srgbClr val="000000"/>
              </a:solidFill>
              <a:prstDash val="solid"/>
              <a:round/>
              <a:headEnd len="sm" w="sm" type="none"/>
              <a:tailEnd len="sm" w="sm" type="none"/>
            </a:ln>
          </p:spPr>
        </p:pic>
        <p:pic>
          <p:nvPicPr>
            <p:cNvPr id="1307" name="Google Shape;1307;p152"/>
            <p:cNvPicPr preferRelativeResize="0"/>
            <p:nvPr/>
          </p:nvPicPr>
          <p:blipFill>
            <a:blip r:embed="rId4">
              <a:alphaModFix/>
            </a:blip>
            <a:stretch>
              <a:fillRect/>
            </a:stretch>
          </p:blipFill>
          <p:spPr>
            <a:xfrm>
              <a:off x="2373850" y="1855775"/>
              <a:ext cx="3446976" cy="240675"/>
            </a:xfrm>
            <a:prstGeom prst="rect">
              <a:avLst/>
            </a:prstGeom>
            <a:noFill/>
            <a:ln>
              <a:noFill/>
            </a:ln>
          </p:spPr>
        </p:pic>
      </p:grpSp>
      <p:sp>
        <p:nvSpPr>
          <p:cNvPr id="1308" name="Google Shape;1308;p152"/>
          <p:cNvSpPr/>
          <p:nvPr/>
        </p:nvSpPr>
        <p:spPr>
          <a:xfrm>
            <a:off x="245250" y="5158278"/>
            <a:ext cx="8653500" cy="2391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1309" name="Google Shape;1309;p152"/>
          <p:cNvGrpSpPr/>
          <p:nvPr/>
        </p:nvGrpSpPr>
        <p:grpSpPr>
          <a:xfrm>
            <a:off x="381964" y="5151551"/>
            <a:ext cx="7942545" cy="252204"/>
            <a:chOff x="876675" y="4683186"/>
            <a:chExt cx="7350805" cy="752400"/>
          </a:xfrm>
        </p:grpSpPr>
        <p:sp>
          <p:nvSpPr>
            <p:cNvPr id="1310" name="Google Shape;1310;p152"/>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Open Sans ExtraBold"/>
                  <a:ea typeface="Open Sans ExtraBold"/>
                  <a:cs typeface="Open Sans ExtraBold"/>
                  <a:sym typeface="Open Sans ExtraBold"/>
                </a:rPr>
                <a:t>4</a:t>
              </a:r>
              <a:endParaRPr sz="2000">
                <a:solidFill>
                  <a:srgbClr val="FFFFFF"/>
                </a:solidFill>
                <a:latin typeface="Open Sans ExtraBold"/>
                <a:ea typeface="Open Sans ExtraBold"/>
                <a:cs typeface="Open Sans ExtraBold"/>
                <a:sym typeface="Open Sans ExtraBold"/>
              </a:endParaRPr>
            </a:p>
          </p:txBody>
        </p:sp>
        <p:sp>
          <p:nvSpPr>
            <p:cNvPr id="1311" name="Google Shape;1311;p152"/>
            <p:cNvSpPr txBox="1"/>
            <p:nvPr/>
          </p:nvSpPr>
          <p:spPr>
            <a:xfrm>
              <a:off x="1305280" y="4683186"/>
              <a:ext cx="69222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Open Sans"/>
                  <a:ea typeface="Open Sans"/>
                  <a:cs typeface="Open Sans"/>
                  <a:sym typeface="Open Sans"/>
                </a:rPr>
                <a:t>Line 53 should call the redirect method on the res and redirect the user to '/'.</a:t>
              </a:r>
              <a:endParaRPr sz="1600">
                <a:solidFill>
                  <a:srgbClr val="FFFFFF"/>
                </a:solidFill>
                <a:latin typeface="Open Sans"/>
                <a:ea typeface="Open Sans"/>
                <a:cs typeface="Open Sans"/>
                <a:sym typeface="Open Sans"/>
              </a:endParaRPr>
            </a:p>
          </p:txBody>
        </p:sp>
      </p:grpSp>
      <p:sp>
        <p:nvSpPr>
          <p:cNvPr id="1312" name="Google Shape;1312;p152"/>
          <p:cNvSpPr/>
          <p:nvPr/>
        </p:nvSpPr>
        <p:spPr>
          <a:xfrm>
            <a:off x="245250" y="5579299"/>
            <a:ext cx="8653500" cy="2385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1313" name="Google Shape;1313;p152"/>
          <p:cNvGrpSpPr/>
          <p:nvPr/>
        </p:nvGrpSpPr>
        <p:grpSpPr>
          <a:xfrm>
            <a:off x="381964" y="5566111"/>
            <a:ext cx="8410508" cy="251076"/>
            <a:chOff x="876675" y="4664084"/>
            <a:chExt cx="7783904" cy="752400"/>
          </a:xfrm>
        </p:grpSpPr>
        <p:sp>
          <p:nvSpPr>
            <p:cNvPr id="1314" name="Google Shape;1314;p152"/>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EAEAEA"/>
                  </a:solidFill>
                  <a:latin typeface="Open Sans ExtraBold"/>
                  <a:ea typeface="Open Sans ExtraBold"/>
                  <a:cs typeface="Open Sans ExtraBold"/>
                  <a:sym typeface="Open Sans ExtraBold"/>
                </a:rPr>
                <a:t>5</a:t>
              </a:r>
              <a:endParaRPr sz="2000">
                <a:solidFill>
                  <a:srgbClr val="EAEAEA"/>
                </a:solidFill>
                <a:latin typeface="Open Sans ExtraBold"/>
                <a:ea typeface="Open Sans ExtraBold"/>
                <a:cs typeface="Open Sans ExtraBold"/>
                <a:sym typeface="Open Sans ExtraBold"/>
              </a:endParaRPr>
            </a:p>
          </p:txBody>
        </p:sp>
        <p:sp>
          <p:nvSpPr>
            <p:cNvPr id="1315" name="Google Shape;1315;p152"/>
            <p:cNvSpPr txBox="1"/>
            <p:nvPr/>
          </p:nvSpPr>
          <p:spPr>
            <a:xfrm>
              <a:off x="1309979" y="4664084"/>
              <a:ext cx="73506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Open Sans"/>
                  <a:ea typeface="Open Sans"/>
                  <a:cs typeface="Open Sans"/>
                  <a:sym typeface="Open Sans"/>
                </a:rPr>
                <a:t>Line 55 should call the redirect method on the res and redirect the user to '/error'.</a:t>
              </a:r>
              <a:endParaRPr sz="1600">
                <a:solidFill>
                  <a:srgbClr val="FFFFFF"/>
                </a:solidFill>
                <a:latin typeface="Open Sans"/>
                <a:ea typeface="Open Sans"/>
                <a:cs typeface="Open Sans"/>
                <a:sym typeface="Open Sans"/>
              </a:endParaRPr>
            </a:p>
          </p:txBody>
        </p:sp>
      </p:grpSp>
      <p:sp>
        <p:nvSpPr>
          <p:cNvPr id="1316" name="Google Shape;1316;p152"/>
          <p:cNvSpPr/>
          <p:nvPr/>
        </p:nvSpPr>
        <p:spPr>
          <a:xfrm>
            <a:off x="245250" y="6001374"/>
            <a:ext cx="8653500" cy="595200"/>
          </a:xfrm>
          <a:prstGeom prst="homePlate">
            <a:avLst>
              <a:gd fmla="val 27201" name="adj"/>
            </a:avLst>
          </a:prstGeom>
          <a:solidFill>
            <a:srgbClr val="FFD966"/>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1317" name="Google Shape;1317;p152"/>
          <p:cNvGrpSpPr/>
          <p:nvPr/>
        </p:nvGrpSpPr>
        <p:grpSpPr>
          <a:xfrm>
            <a:off x="385648" y="6106790"/>
            <a:ext cx="8474472" cy="384349"/>
            <a:chOff x="876677" y="4646623"/>
            <a:chExt cx="7837299" cy="555900"/>
          </a:xfrm>
        </p:grpSpPr>
        <p:sp>
          <p:nvSpPr>
            <p:cNvPr id="1318" name="Google Shape;1318;p152"/>
            <p:cNvSpPr/>
            <p:nvPr/>
          </p:nvSpPr>
          <p:spPr>
            <a:xfrm>
              <a:off x="876677" y="4708200"/>
              <a:ext cx="555900" cy="4446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ExtraBold"/>
                  <a:ea typeface="Open Sans ExtraBold"/>
                  <a:cs typeface="Open Sans ExtraBold"/>
                  <a:sym typeface="Open Sans ExtraBold"/>
                </a:rPr>
                <a:t>6</a:t>
              </a:r>
              <a:endParaRPr sz="2000">
                <a:latin typeface="Open Sans ExtraBold"/>
                <a:ea typeface="Open Sans ExtraBold"/>
                <a:cs typeface="Open Sans ExtraBold"/>
                <a:sym typeface="Open Sans ExtraBold"/>
              </a:endParaRPr>
            </a:p>
          </p:txBody>
        </p:sp>
        <p:sp>
          <p:nvSpPr>
            <p:cNvPr id="1319" name="Google Shape;1319;p152"/>
            <p:cNvSpPr txBox="1"/>
            <p:nvPr/>
          </p:nvSpPr>
          <p:spPr>
            <a:xfrm>
              <a:off x="1301576" y="4646623"/>
              <a:ext cx="7412400" cy="55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Line 58 should call the redirect method on the res and redirect the user to '/?wrongPassword=true'.</a:t>
              </a:r>
              <a:endParaRPr sz="1600">
                <a:latin typeface="Open Sans"/>
                <a:ea typeface="Open Sans"/>
                <a:cs typeface="Open Sans"/>
                <a:sym typeface="Open Sans"/>
              </a:endParaRPr>
            </a:p>
          </p:txBody>
        </p:sp>
      </p:grpSp>
      <p:sp>
        <p:nvSpPr>
          <p:cNvPr id="1320" name="Google Shape;1320;p15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Your Turn - Write the POST Function</a:t>
            </a:r>
            <a:endParaRPr b="1" sz="3000">
              <a:solidFill>
                <a:srgbClr val="000000"/>
              </a:solidFill>
              <a:latin typeface="Open Sans"/>
              <a:ea typeface="Open Sans"/>
              <a:cs typeface="Open Sans"/>
              <a:sym typeface="Open Sans"/>
            </a:endParaRPr>
          </a:p>
        </p:txBody>
      </p:sp>
      <p:grpSp>
        <p:nvGrpSpPr>
          <p:cNvPr id="1321" name="Google Shape;1321;p152"/>
          <p:cNvGrpSpPr/>
          <p:nvPr/>
        </p:nvGrpSpPr>
        <p:grpSpPr>
          <a:xfrm>
            <a:off x="3760500" y="1222825"/>
            <a:ext cx="1623000" cy="595200"/>
            <a:chOff x="5286000" y="2432425"/>
            <a:chExt cx="1623000" cy="595200"/>
          </a:xfrm>
        </p:grpSpPr>
        <p:sp>
          <p:nvSpPr>
            <p:cNvPr id="1322" name="Google Shape;1322;p152"/>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52"/>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81"/>
          <p:cNvSpPr/>
          <p:nvPr/>
        </p:nvSpPr>
        <p:spPr>
          <a:xfrm>
            <a:off x="-502506" y="1994910"/>
            <a:ext cx="2966700" cy="2966700"/>
          </a:xfrm>
          <a:prstGeom prst="ellipse">
            <a:avLst/>
          </a:prstGeom>
          <a:noFill/>
          <a:ln cap="rnd" cmpd="sng" w="25400">
            <a:solidFill>
              <a:srgbClr val="929297"/>
            </a:solidFill>
            <a:prstDash val="dot"/>
            <a:round/>
            <a:headEnd len="sm" w="sm" type="none"/>
            <a:tailEnd len="sm" w="sm" type="none"/>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3200">
              <a:solidFill>
                <a:srgbClr val="2B2B2D"/>
              </a:solidFill>
              <a:latin typeface="Open Sans Light"/>
              <a:ea typeface="Open Sans Light"/>
              <a:cs typeface="Open Sans Light"/>
              <a:sym typeface="Open Sans Light"/>
            </a:endParaRPr>
          </a:p>
        </p:txBody>
      </p:sp>
      <p:sp>
        <p:nvSpPr>
          <p:cNvPr id="529" name="Google Shape;529;p8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How It Works</a:t>
            </a:r>
            <a:endParaRPr b="1" sz="3000">
              <a:solidFill>
                <a:srgbClr val="000000"/>
              </a:solidFill>
              <a:latin typeface="Open Sans"/>
              <a:ea typeface="Open Sans"/>
              <a:cs typeface="Open Sans"/>
              <a:sym typeface="Open Sans"/>
            </a:endParaRPr>
          </a:p>
        </p:txBody>
      </p:sp>
      <p:sp>
        <p:nvSpPr>
          <p:cNvPr id="530" name="Google Shape;530;p81"/>
          <p:cNvSpPr/>
          <p:nvPr/>
        </p:nvSpPr>
        <p:spPr>
          <a:xfrm>
            <a:off x="-115228" y="2382188"/>
            <a:ext cx="2192100" cy="2192100"/>
          </a:xfrm>
          <a:prstGeom prst="ellipse">
            <a:avLst/>
          </a:prstGeom>
          <a:solidFill>
            <a:srgbClr val="5EA5E5"/>
          </a:solidFill>
          <a:ln cap="flat" cmpd="sng" w="19050">
            <a:solidFill>
              <a:srgbClr val="FFD966"/>
            </a:solidFill>
            <a:prstDash val="solid"/>
            <a:round/>
            <a:headEnd len="sm" w="sm" type="none"/>
            <a:tailEnd len="sm" w="sm" type="none"/>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3200">
              <a:solidFill>
                <a:srgbClr val="2B2B2D"/>
              </a:solidFill>
              <a:latin typeface="Open Sans Light"/>
              <a:ea typeface="Open Sans Light"/>
              <a:cs typeface="Open Sans Light"/>
              <a:sym typeface="Open Sans Light"/>
            </a:endParaRPr>
          </a:p>
        </p:txBody>
      </p:sp>
      <p:sp>
        <p:nvSpPr>
          <p:cNvPr id="531" name="Google Shape;531;p81"/>
          <p:cNvSpPr txBox="1"/>
          <p:nvPr/>
        </p:nvSpPr>
        <p:spPr>
          <a:xfrm>
            <a:off x="-152009" y="3556189"/>
            <a:ext cx="2256000" cy="7080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b="1" lang="en" sz="2000">
                <a:solidFill>
                  <a:srgbClr val="FFFFFF"/>
                </a:solidFill>
                <a:latin typeface="Open Sans"/>
                <a:ea typeface="Open Sans"/>
                <a:cs typeface="Open Sans"/>
                <a:sym typeface="Open Sans"/>
              </a:rPr>
              <a:t>Client Side</a:t>
            </a:r>
            <a:endParaRPr b="1" sz="2000">
              <a:solidFill>
                <a:srgbClr val="FFFFFF"/>
              </a:solidFill>
              <a:latin typeface="Open Sans"/>
              <a:ea typeface="Open Sans"/>
              <a:cs typeface="Open Sans"/>
              <a:sym typeface="Open Sans"/>
            </a:endParaRPr>
          </a:p>
          <a:p>
            <a:pPr indent="0" lvl="0" marL="0" marR="0" rtl="0" algn="ctr">
              <a:spcBef>
                <a:spcPts val="0"/>
              </a:spcBef>
              <a:spcAft>
                <a:spcPts val="0"/>
              </a:spcAft>
              <a:buNone/>
            </a:pPr>
            <a:r>
              <a:rPr lang="en" sz="2000">
                <a:solidFill>
                  <a:srgbClr val="FFFFFF"/>
                </a:solidFill>
                <a:latin typeface="Open Sans Light"/>
                <a:ea typeface="Open Sans Light"/>
                <a:cs typeface="Open Sans Light"/>
                <a:sym typeface="Open Sans Light"/>
              </a:rPr>
              <a:t>(Front End)</a:t>
            </a:r>
            <a:endParaRPr sz="2000">
              <a:solidFill>
                <a:srgbClr val="FFFFFF"/>
              </a:solidFill>
              <a:latin typeface="Open Sans Light"/>
              <a:ea typeface="Open Sans Light"/>
              <a:cs typeface="Open Sans Light"/>
              <a:sym typeface="Open Sans Light"/>
            </a:endParaRPr>
          </a:p>
        </p:txBody>
      </p:sp>
      <p:pic>
        <p:nvPicPr>
          <p:cNvPr id="532" name="Google Shape;532;p81"/>
          <p:cNvPicPr preferRelativeResize="0"/>
          <p:nvPr/>
        </p:nvPicPr>
        <p:blipFill>
          <a:blip r:embed="rId3">
            <a:alphaModFix/>
          </a:blip>
          <a:stretch>
            <a:fillRect/>
          </a:stretch>
        </p:blipFill>
        <p:spPr>
          <a:xfrm>
            <a:off x="303495" y="2382200"/>
            <a:ext cx="1344999" cy="1344999"/>
          </a:xfrm>
          <a:prstGeom prst="rect">
            <a:avLst/>
          </a:prstGeom>
          <a:noFill/>
          <a:ln>
            <a:noFill/>
          </a:ln>
        </p:spPr>
      </p:pic>
      <p:sp>
        <p:nvSpPr>
          <p:cNvPr id="533" name="Google Shape;533;p81"/>
          <p:cNvSpPr/>
          <p:nvPr/>
        </p:nvSpPr>
        <p:spPr>
          <a:xfrm>
            <a:off x="6684894" y="1613910"/>
            <a:ext cx="2966700" cy="2966700"/>
          </a:xfrm>
          <a:prstGeom prst="ellipse">
            <a:avLst/>
          </a:prstGeom>
          <a:noFill/>
          <a:ln cap="rnd" cmpd="sng" w="25400">
            <a:solidFill>
              <a:srgbClr val="929297"/>
            </a:solidFill>
            <a:prstDash val="dot"/>
            <a:round/>
            <a:headEnd len="sm" w="sm" type="none"/>
            <a:tailEnd len="sm" w="sm" type="none"/>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3200">
              <a:solidFill>
                <a:srgbClr val="2B2B2D"/>
              </a:solidFill>
              <a:latin typeface="Open Sans Light"/>
              <a:ea typeface="Open Sans Light"/>
              <a:cs typeface="Open Sans Light"/>
              <a:sym typeface="Open Sans Light"/>
            </a:endParaRPr>
          </a:p>
        </p:txBody>
      </p:sp>
      <p:sp>
        <p:nvSpPr>
          <p:cNvPr id="534" name="Google Shape;534;p81"/>
          <p:cNvSpPr/>
          <p:nvPr/>
        </p:nvSpPr>
        <p:spPr>
          <a:xfrm>
            <a:off x="7072172" y="2001188"/>
            <a:ext cx="2192100" cy="2192100"/>
          </a:xfrm>
          <a:prstGeom prst="ellipse">
            <a:avLst/>
          </a:prstGeom>
          <a:solidFill>
            <a:srgbClr val="FFD966"/>
          </a:solidFill>
          <a:ln cap="flat" cmpd="sng" w="19050">
            <a:solidFill>
              <a:srgbClr val="5EA5E5"/>
            </a:solidFill>
            <a:prstDash val="solid"/>
            <a:round/>
            <a:headEnd len="sm" w="sm" type="none"/>
            <a:tailEnd len="sm" w="sm" type="none"/>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3200">
              <a:solidFill>
                <a:srgbClr val="2B2B2D"/>
              </a:solidFill>
              <a:latin typeface="Open Sans Light"/>
              <a:ea typeface="Open Sans Light"/>
              <a:cs typeface="Open Sans Light"/>
              <a:sym typeface="Open Sans Light"/>
            </a:endParaRPr>
          </a:p>
        </p:txBody>
      </p:sp>
      <p:sp>
        <p:nvSpPr>
          <p:cNvPr id="535" name="Google Shape;535;p81"/>
          <p:cNvSpPr txBox="1"/>
          <p:nvPr/>
        </p:nvSpPr>
        <p:spPr>
          <a:xfrm>
            <a:off x="7035391" y="3175189"/>
            <a:ext cx="2256000" cy="7080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b="1" lang="en" sz="2000">
                <a:latin typeface="Open Sans"/>
                <a:ea typeface="Open Sans"/>
                <a:cs typeface="Open Sans"/>
                <a:sym typeface="Open Sans"/>
              </a:rPr>
              <a:t>Server Side</a:t>
            </a:r>
            <a:endParaRPr b="1" sz="2000">
              <a:latin typeface="Open Sans"/>
              <a:ea typeface="Open Sans"/>
              <a:cs typeface="Open Sans"/>
              <a:sym typeface="Open Sans"/>
            </a:endParaRPr>
          </a:p>
          <a:p>
            <a:pPr indent="0" lvl="0" marL="0" marR="0" rtl="0" algn="ctr">
              <a:spcBef>
                <a:spcPts val="0"/>
              </a:spcBef>
              <a:spcAft>
                <a:spcPts val="0"/>
              </a:spcAft>
              <a:buNone/>
            </a:pPr>
            <a:r>
              <a:rPr lang="en" sz="2000">
                <a:latin typeface="Open Sans Light"/>
                <a:ea typeface="Open Sans Light"/>
                <a:cs typeface="Open Sans Light"/>
                <a:sym typeface="Open Sans Light"/>
              </a:rPr>
              <a:t>(Back End)</a:t>
            </a:r>
            <a:endParaRPr sz="2000">
              <a:latin typeface="Open Sans Light"/>
              <a:ea typeface="Open Sans Light"/>
              <a:cs typeface="Open Sans Light"/>
              <a:sym typeface="Open Sans Light"/>
            </a:endParaRPr>
          </a:p>
        </p:txBody>
      </p:sp>
      <p:pic>
        <p:nvPicPr>
          <p:cNvPr id="536" name="Google Shape;536;p81"/>
          <p:cNvPicPr preferRelativeResize="0"/>
          <p:nvPr/>
        </p:nvPicPr>
        <p:blipFill>
          <a:blip r:embed="rId4">
            <a:alphaModFix/>
          </a:blip>
          <a:stretch>
            <a:fillRect/>
          </a:stretch>
        </p:blipFill>
        <p:spPr>
          <a:xfrm>
            <a:off x="7756050" y="2261500"/>
            <a:ext cx="824400" cy="824400"/>
          </a:xfrm>
          <a:prstGeom prst="rect">
            <a:avLst/>
          </a:prstGeom>
          <a:noFill/>
          <a:ln>
            <a:noFill/>
          </a:ln>
        </p:spPr>
      </p:pic>
      <p:sp>
        <p:nvSpPr>
          <p:cNvPr id="537" name="Google Shape;537;p81"/>
          <p:cNvSpPr/>
          <p:nvPr/>
        </p:nvSpPr>
        <p:spPr>
          <a:xfrm>
            <a:off x="6824100" y="4608500"/>
            <a:ext cx="2085000" cy="2085000"/>
          </a:xfrm>
          <a:prstGeom prst="ellipse">
            <a:avLst/>
          </a:prstGeom>
          <a:noFill/>
          <a:ln cap="rnd" cmpd="sng" w="25400">
            <a:solidFill>
              <a:srgbClr val="929297"/>
            </a:solidFill>
            <a:prstDash val="dot"/>
            <a:round/>
            <a:headEnd len="sm" w="sm" type="none"/>
            <a:tailEnd len="sm" w="sm" type="none"/>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3200">
              <a:solidFill>
                <a:srgbClr val="2B2B2D"/>
              </a:solidFill>
              <a:latin typeface="Open Sans Light"/>
              <a:ea typeface="Open Sans Light"/>
              <a:cs typeface="Open Sans Light"/>
              <a:sym typeface="Open Sans Light"/>
            </a:endParaRPr>
          </a:p>
        </p:txBody>
      </p:sp>
      <p:sp>
        <p:nvSpPr>
          <p:cNvPr id="538" name="Google Shape;538;p81"/>
          <p:cNvSpPr/>
          <p:nvPr/>
        </p:nvSpPr>
        <p:spPr>
          <a:xfrm>
            <a:off x="7096276" y="4880677"/>
            <a:ext cx="1540500" cy="1540500"/>
          </a:xfrm>
          <a:prstGeom prst="ellipse">
            <a:avLst/>
          </a:prstGeom>
          <a:solidFill>
            <a:srgbClr val="FFD966"/>
          </a:solidFill>
          <a:ln cap="flat" cmpd="sng" w="19050">
            <a:solidFill>
              <a:srgbClr val="5EA5E5"/>
            </a:solidFill>
            <a:prstDash val="solid"/>
            <a:round/>
            <a:headEnd len="sm" w="sm" type="none"/>
            <a:tailEnd len="sm" w="sm" type="none"/>
          </a:ln>
        </p:spPr>
        <p:txBody>
          <a:bodyPr anchorCtr="0" anchor="ctr" bIns="60950" lIns="121900" spcFirstLastPara="1" rIns="121900" wrap="square" tIns="60950">
            <a:noAutofit/>
          </a:bodyPr>
          <a:lstStyle/>
          <a:p>
            <a:pPr indent="0" lvl="0" marL="0" marR="0" rtl="0" algn="ctr">
              <a:spcBef>
                <a:spcPts val="0"/>
              </a:spcBef>
              <a:spcAft>
                <a:spcPts val="0"/>
              </a:spcAft>
              <a:buNone/>
            </a:pPr>
            <a:r>
              <a:t/>
            </a:r>
            <a:endParaRPr sz="3200">
              <a:solidFill>
                <a:srgbClr val="2B2B2D"/>
              </a:solidFill>
              <a:latin typeface="Open Sans Light"/>
              <a:ea typeface="Open Sans Light"/>
              <a:cs typeface="Open Sans Light"/>
              <a:sym typeface="Open Sans Light"/>
            </a:endParaRPr>
          </a:p>
        </p:txBody>
      </p:sp>
      <p:sp>
        <p:nvSpPr>
          <p:cNvPr id="539" name="Google Shape;539;p81"/>
          <p:cNvSpPr txBox="1"/>
          <p:nvPr/>
        </p:nvSpPr>
        <p:spPr>
          <a:xfrm>
            <a:off x="7070427" y="5781958"/>
            <a:ext cx="1585500" cy="4977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 sz="1800">
                <a:latin typeface="Open Sans Light"/>
                <a:ea typeface="Open Sans Light"/>
                <a:cs typeface="Open Sans Light"/>
                <a:sym typeface="Open Sans Light"/>
              </a:rPr>
              <a:t>Database</a:t>
            </a:r>
            <a:endParaRPr sz="1800">
              <a:latin typeface="Open Sans Light"/>
              <a:ea typeface="Open Sans Light"/>
              <a:cs typeface="Open Sans Light"/>
              <a:sym typeface="Open Sans Light"/>
            </a:endParaRPr>
          </a:p>
        </p:txBody>
      </p:sp>
      <p:pic>
        <p:nvPicPr>
          <p:cNvPr id="540" name="Google Shape;540;p81"/>
          <p:cNvPicPr preferRelativeResize="0"/>
          <p:nvPr/>
        </p:nvPicPr>
        <p:blipFill>
          <a:blip r:embed="rId5">
            <a:alphaModFix/>
          </a:blip>
          <a:stretch>
            <a:fillRect/>
          </a:stretch>
        </p:blipFill>
        <p:spPr>
          <a:xfrm>
            <a:off x="7395525" y="4976275"/>
            <a:ext cx="935301" cy="935328"/>
          </a:xfrm>
          <a:prstGeom prst="rect">
            <a:avLst/>
          </a:prstGeom>
          <a:noFill/>
          <a:ln>
            <a:noFill/>
          </a:ln>
        </p:spPr>
      </p:pic>
      <p:sp>
        <p:nvSpPr>
          <p:cNvPr id="541" name="Google Shape;541;p81"/>
          <p:cNvSpPr/>
          <p:nvPr/>
        </p:nvSpPr>
        <p:spPr>
          <a:xfrm>
            <a:off x="6735388" y="4715136"/>
            <a:ext cx="501300" cy="5013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pen Sans ExtraBold"/>
                <a:ea typeface="Open Sans ExtraBold"/>
                <a:cs typeface="Open Sans ExtraBold"/>
                <a:sym typeface="Open Sans ExtraBold"/>
              </a:rPr>
              <a:t>6</a:t>
            </a:r>
            <a:endParaRPr sz="2200">
              <a:latin typeface="Open Sans ExtraBold"/>
              <a:ea typeface="Open Sans ExtraBold"/>
              <a:cs typeface="Open Sans ExtraBold"/>
              <a:sym typeface="Open Sans ExtraBold"/>
            </a:endParaRPr>
          </a:p>
        </p:txBody>
      </p:sp>
      <p:sp>
        <p:nvSpPr>
          <p:cNvPr id="542" name="Google Shape;542;p81"/>
          <p:cNvSpPr/>
          <p:nvPr/>
        </p:nvSpPr>
        <p:spPr>
          <a:xfrm>
            <a:off x="1139788" y="1631148"/>
            <a:ext cx="501300" cy="5013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EAEAEA"/>
                </a:solidFill>
                <a:latin typeface="Open Sans ExtraBold"/>
                <a:ea typeface="Open Sans ExtraBold"/>
                <a:cs typeface="Open Sans ExtraBold"/>
                <a:sym typeface="Open Sans ExtraBold"/>
              </a:rPr>
              <a:t>1</a:t>
            </a:r>
            <a:endParaRPr sz="2200">
              <a:solidFill>
                <a:srgbClr val="EAEAEA"/>
              </a:solidFill>
              <a:latin typeface="Open Sans ExtraBold"/>
              <a:ea typeface="Open Sans ExtraBold"/>
              <a:cs typeface="Open Sans ExtraBold"/>
              <a:sym typeface="Open Sans ExtraBold"/>
            </a:endParaRPr>
          </a:p>
        </p:txBody>
      </p:sp>
      <p:sp>
        <p:nvSpPr>
          <p:cNvPr id="543" name="Google Shape;543;p81"/>
          <p:cNvSpPr txBox="1"/>
          <p:nvPr/>
        </p:nvSpPr>
        <p:spPr>
          <a:xfrm>
            <a:off x="1641100" y="1660550"/>
            <a:ext cx="3345600" cy="44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User types app URL in browser</a:t>
            </a:r>
            <a:endParaRPr sz="1600">
              <a:latin typeface="Open Sans"/>
              <a:ea typeface="Open Sans"/>
              <a:cs typeface="Open Sans"/>
              <a:sym typeface="Open Sans"/>
            </a:endParaRPr>
          </a:p>
        </p:txBody>
      </p:sp>
      <p:sp>
        <p:nvSpPr>
          <p:cNvPr id="544" name="Google Shape;544;p81"/>
          <p:cNvSpPr/>
          <p:nvPr/>
        </p:nvSpPr>
        <p:spPr>
          <a:xfrm>
            <a:off x="1971988" y="2208648"/>
            <a:ext cx="501300" cy="5013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EAEAEA"/>
                </a:solidFill>
                <a:latin typeface="Open Sans ExtraBold"/>
                <a:ea typeface="Open Sans ExtraBold"/>
                <a:cs typeface="Open Sans ExtraBold"/>
                <a:sym typeface="Open Sans ExtraBold"/>
              </a:rPr>
              <a:t>2</a:t>
            </a:r>
            <a:endParaRPr sz="2200">
              <a:solidFill>
                <a:srgbClr val="EAEAEA"/>
              </a:solidFill>
              <a:latin typeface="Open Sans ExtraBold"/>
              <a:ea typeface="Open Sans ExtraBold"/>
              <a:cs typeface="Open Sans ExtraBold"/>
              <a:sym typeface="Open Sans ExtraBold"/>
            </a:endParaRPr>
          </a:p>
        </p:txBody>
      </p:sp>
      <p:sp>
        <p:nvSpPr>
          <p:cNvPr id="545" name="Google Shape;545;p81"/>
          <p:cNvSpPr txBox="1"/>
          <p:nvPr/>
        </p:nvSpPr>
        <p:spPr>
          <a:xfrm>
            <a:off x="2473300" y="2238050"/>
            <a:ext cx="3857400" cy="44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Browser sends request to app's server, which is hosted on Microsoft Azure  </a:t>
            </a:r>
            <a:endParaRPr sz="1600">
              <a:latin typeface="Open Sans"/>
              <a:ea typeface="Open Sans"/>
              <a:cs typeface="Open Sans"/>
              <a:sym typeface="Open Sans"/>
            </a:endParaRPr>
          </a:p>
        </p:txBody>
      </p:sp>
      <p:sp>
        <p:nvSpPr>
          <p:cNvPr id="546" name="Google Shape;546;p81"/>
          <p:cNvSpPr/>
          <p:nvPr/>
        </p:nvSpPr>
        <p:spPr>
          <a:xfrm>
            <a:off x="6438988" y="2933498"/>
            <a:ext cx="501300" cy="5013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pen Sans ExtraBold"/>
                <a:ea typeface="Open Sans ExtraBold"/>
                <a:cs typeface="Open Sans ExtraBold"/>
                <a:sym typeface="Open Sans ExtraBold"/>
              </a:rPr>
              <a:t>3</a:t>
            </a:r>
            <a:endParaRPr sz="2200">
              <a:latin typeface="Open Sans ExtraBold"/>
              <a:ea typeface="Open Sans ExtraBold"/>
              <a:cs typeface="Open Sans ExtraBold"/>
              <a:sym typeface="Open Sans ExtraBold"/>
            </a:endParaRPr>
          </a:p>
        </p:txBody>
      </p:sp>
      <p:sp>
        <p:nvSpPr>
          <p:cNvPr id="547" name="Google Shape;547;p81"/>
          <p:cNvSpPr txBox="1"/>
          <p:nvPr/>
        </p:nvSpPr>
        <p:spPr>
          <a:xfrm>
            <a:off x="2581600" y="2878900"/>
            <a:ext cx="3857400" cy="610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sz="1600">
                <a:solidFill>
                  <a:schemeClr val="dk1"/>
                </a:solidFill>
                <a:latin typeface="Open Sans"/>
                <a:ea typeface="Open Sans"/>
                <a:cs typeface="Open Sans"/>
                <a:sym typeface="Open Sans"/>
              </a:rPr>
              <a:t>S</a:t>
            </a:r>
            <a:r>
              <a:rPr lang="en" sz="1600">
                <a:solidFill>
                  <a:schemeClr val="dk1"/>
                </a:solidFill>
                <a:latin typeface="Open Sans"/>
                <a:ea typeface="Open Sans"/>
                <a:cs typeface="Open Sans"/>
                <a:sym typeface="Open Sans"/>
              </a:rPr>
              <a:t>erver returns all client-side files for app and browser displays app to user</a:t>
            </a:r>
            <a:endParaRPr sz="1600">
              <a:latin typeface="Open Sans"/>
              <a:ea typeface="Open Sans"/>
              <a:cs typeface="Open Sans"/>
              <a:sym typeface="Open Sans"/>
            </a:endParaRPr>
          </a:p>
        </p:txBody>
      </p:sp>
      <p:sp>
        <p:nvSpPr>
          <p:cNvPr id="548" name="Google Shape;548;p81"/>
          <p:cNvSpPr/>
          <p:nvPr/>
        </p:nvSpPr>
        <p:spPr>
          <a:xfrm>
            <a:off x="2282788" y="3583636"/>
            <a:ext cx="501300" cy="5013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EAEAEA"/>
                </a:solidFill>
                <a:latin typeface="Open Sans ExtraBold"/>
                <a:ea typeface="Open Sans ExtraBold"/>
                <a:cs typeface="Open Sans ExtraBold"/>
                <a:sym typeface="Open Sans ExtraBold"/>
              </a:rPr>
              <a:t>4</a:t>
            </a:r>
            <a:endParaRPr sz="2200">
              <a:solidFill>
                <a:srgbClr val="EAEAEA"/>
              </a:solidFill>
              <a:latin typeface="Open Sans ExtraBold"/>
              <a:ea typeface="Open Sans ExtraBold"/>
              <a:cs typeface="Open Sans ExtraBold"/>
              <a:sym typeface="Open Sans ExtraBold"/>
            </a:endParaRPr>
          </a:p>
        </p:txBody>
      </p:sp>
      <p:sp>
        <p:nvSpPr>
          <p:cNvPr id="549" name="Google Shape;549;p81"/>
          <p:cNvSpPr txBox="1"/>
          <p:nvPr/>
        </p:nvSpPr>
        <p:spPr>
          <a:xfrm>
            <a:off x="2784100" y="3613025"/>
            <a:ext cx="3345600" cy="44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User types update and password</a:t>
            </a:r>
            <a:endParaRPr sz="1600">
              <a:latin typeface="Open Sans"/>
              <a:ea typeface="Open Sans"/>
              <a:cs typeface="Open Sans"/>
              <a:sym typeface="Open Sans"/>
            </a:endParaRPr>
          </a:p>
        </p:txBody>
      </p:sp>
      <p:sp>
        <p:nvSpPr>
          <p:cNvPr id="550" name="Google Shape;550;p81"/>
          <p:cNvSpPr/>
          <p:nvPr/>
        </p:nvSpPr>
        <p:spPr>
          <a:xfrm>
            <a:off x="1875388" y="4167223"/>
            <a:ext cx="501300" cy="5013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EAEAEA"/>
                </a:solidFill>
                <a:latin typeface="Open Sans ExtraBold"/>
                <a:ea typeface="Open Sans ExtraBold"/>
                <a:cs typeface="Open Sans ExtraBold"/>
                <a:sym typeface="Open Sans ExtraBold"/>
              </a:rPr>
              <a:t>5</a:t>
            </a:r>
            <a:endParaRPr sz="2200">
              <a:solidFill>
                <a:srgbClr val="EAEAEA"/>
              </a:solidFill>
              <a:latin typeface="Open Sans ExtraBold"/>
              <a:ea typeface="Open Sans ExtraBold"/>
              <a:cs typeface="Open Sans ExtraBold"/>
              <a:sym typeface="Open Sans ExtraBold"/>
            </a:endParaRPr>
          </a:p>
        </p:txBody>
      </p:sp>
      <p:sp>
        <p:nvSpPr>
          <p:cNvPr id="551" name="Google Shape;551;p81"/>
          <p:cNvSpPr txBox="1"/>
          <p:nvPr/>
        </p:nvSpPr>
        <p:spPr>
          <a:xfrm>
            <a:off x="2376700" y="4196625"/>
            <a:ext cx="3857400" cy="44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Browser sends information back to app </a:t>
            </a:r>
            <a:endParaRPr sz="1600">
              <a:latin typeface="Open Sans"/>
              <a:ea typeface="Open Sans"/>
              <a:cs typeface="Open Sans"/>
              <a:sym typeface="Open Sans"/>
            </a:endParaRPr>
          </a:p>
        </p:txBody>
      </p:sp>
      <p:sp>
        <p:nvSpPr>
          <p:cNvPr id="552" name="Google Shape;552;p81"/>
          <p:cNvSpPr txBox="1"/>
          <p:nvPr/>
        </p:nvSpPr>
        <p:spPr>
          <a:xfrm>
            <a:off x="1238675" y="4744525"/>
            <a:ext cx="5496600" cy="442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latin typeface="Open Sans"/>
                <a:ea typeface="Open Sans"/>
                <a:cs typeface="Open Sans"/>
                <a:sym typeface="Open Sans"/>
              </a:rPr>
              <a:t>Server checks password and adds updates to database </a:t>
            </a:r>
            <a:endParaRPr sz="1600">
              <a:latin typeface="Open Sans"/>
              <a:ea typeface="Open Sans"/>
              <a:cs typeface="Open Sans"/>
              <a:sym typeface="Open Sans"/>
            </a:endParaRPr>
          </a:p>
        </p:txBody>
      </p:sp>
      <p:sp>
        <p:nvSpPr>
          <p:cNvPr id="553" name="Google Shape;553;p81"/>
          <p:cNvSpPr/>
          <p:nvPr/>
        </p:nvSpPr>
        <p:spPr>
          <a:xfrm>
            <a:off x="6456288" y="5295361"/>
            <a:ext cx="501300" cy="5013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pen Sans ExtraBold"/>
                <a:ea typeface="Open Sans ExtraBold"/>
                <a:cs typeface="Open Sans ExtraBold"/>
                <a:sym typeface="Open Sans ExtraBold"/>
              </a:rPr>
              <a:t>7</a:t>
            </a:r>
            <a:endParaRPr sz="2200">
              <a:latin typeface="Open Sans ExtraBold"/>
              <a:ea typeface="Open Sans ExtraBold"/>
              <a:cs typeface="Open Sans ExtraBold"/>
              <a:sym typeface="Open Sans ExtraBold"/>
            </a:endParaRPr>
          </a:p>
        </p:txBody>
      </p:sp>
      <p:sp>
        <p:nvSpPr>
          <p:cNvPr id="554" name="Google Shape;554;p81"/>
          <p:cNvSpPr txBox="1"/>
          <p:nvPr/>
        </p:nvSpPr>
        <p:spPr>
          <a:xfrm>
            <a:off x="644400" y="5324750"/>
            <a:ext cx="5830200" cy="442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latin typeface="Open Sans"/>
                <a:ea typeface="Open Sans"/>
                <a:cs typeface="Open Sans"/>
                <a:sym typeface="Open Sans"/>
              </a:rPr>
              <a:t>Server updates website with changes now visible to users   </a:t>
            </a:r>
            <a:endParaRPr sz="1600">
              <a:latin typeface="Open Sans"/>
              <a:ea typeface="Open Sans"/>
              <a:cs typeface="Open Sans"/>
              <a:sym typeface="Open Sans"/>
            </a:endParaRPr>
          </a:p>
        </p:txBody>
      </p:sp>
      <p:sp>
        <p:nvSpPr>
          <p:cNvPr id="555" name="Google Shape;555;p81"/>
          <p:cNvSpPr/>
          <p:nvPr/>
        </p:nvSpPr>
        <p:spPr>
          <a:xfrm>
            <a:off x="7832250" y="4423687"/>
            <a:ext cx="322200" cy="3222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latin typeface="Open Sans ExtraBold"/>
              <a:ea typeface="Open Sans ExtraBold"/>
              <a:cs typeface="Open Sans ExtraBold"/>
              <a:sym typeface="Open Sans ExtraBo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7" name="Shape 1327"/>
        <p:cNvGrpSpPr/>
        <p:nvPr/>
      </p:nvGrpSpPr>
      <p:grpSpPr>
        <a:xfrm>
          <a:off x="0" y="0"/>
          <a:ext cx="0" cy="0"/>
          <a:chOff x="0" y="0"/>
          <a:chExt cx="0" cy="0"/>
        </a:xfrm>
      </p:grpSpPr>
      <p:grpSp>
        <p:nvGrpSpPr>
          <p:cNvPr id="1328" name="Google Shape;1328;p153"/>
          <p:cNvGrpSpPr/>
          <p:nvPr/>
        </p:nvGrpSpPr>
        <p:grpSpPr>
          <a:xfrm>
            <a:off x="1523340" y="2474175"/>
            <a:ext cx="6097350" cy="4029625"/>
            <a:chOff x="1523340" y="2474175"/>
            <a:chExt cx="6097350" cy="4029625"/>
          </a:xfrm>
        </p:grpSpPr>
        <p:pic>
          <p:nvPicPr>
            <p:cNvPr id="1329" name="Google Shape;1329;p153"/>
            <p:cNvPicPr preferRelativeResize="0"/>
            <p:nvPr/>
          </p:nvPicPr>
          <p:blipFill rotWithShape="1">
            <a:blip r:embed="rId3">
              <a:alphaModFix/>
            </a:blip>
            <a:srcRect b="0" l="2542" r="2237" t="0"/>
            <a:stretch/>
          </p:blipFill>
          <p:spPr>
            <a:xfrm>
              <a:off x="1523340" y="2474175"/>
              <a:ext cx="6097350" cy="4029625"/>
            </a:xfrm>
            <a:prstGeom prst="rect">
              <a:avLst/>
            </a:prstGeom>
            <a:noFill/>
            <a:ln cap="flat" cmpd="sng" w="19050">
              <a:solidFill>
                <a:srgbClr val="000000"/>
              </a:solidFill>
              <a:prstDash val="solid"/>
              <a:round/>
              <a:headEnd len="sm" w="sm" type="none"/>
              <a:tailEnd len="sm" w="sm" type="none"/>
            </a:ln>
          </p:spPr>
        </p:pic>
        <p:pic>
          <p:nvPicPr>
            <p:cNvPr id="1330" name="Google Shape;1330;p153"/>
            <p:cNvPicPr preferRelativeResize="0"/>
            <p:nvPr/>
          </p:nvPicPr>
          <p:blipFill>
            <a:blip r:embed="rId4">
              <a:alphaModFix/>
            </a:blip>
            <a:stretch>
              <a:fillRect/>
            </a:stretch>
          </p:blipFill>
          <p:spPr>
            <a:xfrm>
              <a:off x="2036575" y="2745825"/>
              <a:ext cx="3446976" cy="240675"/>
            </a:xfrm>
            <a:prstGeom prst="rect">
              <a:avLst/>
            </a:prstGeom>
            <a:noFill/>
            <a:ln>
              <a:noFill/>
            </a:ln>
          </p:spPr>
        </p:pic>
      </p:grpSp>
      <p:sp>
        <p:nvSpPr>
          <p:cNvPr id="1331" name="Google Shape;1331;p153"/>
          <p:cNvSpPr txBox="1"/>
          <p:nvPr/>
        </p:nvSpPr>
        <p:spPr>
          <a:xfrm>
            <a:off x="1104001" y="1281975"/>
            <a:ext cx="6936000" cy="1192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000"/>
              </a:spcAft>
              <a:buNone/>
            </a:pPr>
            <a:r>
              <a:rPr lang="en" sz="1800">
                <a:solidFill>
                  <a:schemeClr val="dk1"/>
                </a:solidFill>
                <a:latin typeface="Open Sans"/>
                <a:ea typeface="Open Sans"/>
                <a:cs typeface="Open Sans"/>
                <a:sym typeface="Open Sans"/>
              </a:rPr>
              <a:t>Now that our code is complete, let's try running our app again! </a:t>
            </a:r>
            <a:endParaRPr sz="1800">
              <a:latin typeface="Open Sans"/>
              <a:ea typeface="Open Sans"/>
              <a:cs typeface="Open Sans"/>
              <a:sym typeface="Open Sans"/>
            </a:endParaRPr>
          </a:p>
        </p:txBody>
      </p:sp>
      <p:sp>
        <p:nvSpPr>
          <p:cNvPr id="1332" name="Google Shape;1332;p15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Our Code is Complete!</a:t>
            </a:r>
            <a:endParaRPr b="1" sz="3000">
              <a:solidFill>
                <a:srgbClr val="000000"/>
              </a:solidFill>
              <a:latin typeface="Open Sans"/>
              <a:ea typeface="Open Sans"/>
              <a:cs typeface="Open Sans"/>
              <a:sym typeface="Open Sans"/>
            </a:endParaRPr>
          </a:p>
        </p:txBody>
      </p:sp>
      <p:grpSp>
        <p:nvGrpSpPr>
          <p:cNvPr id="1333" name="Google Shape;1333;p153"/>
          <p:cNvGrpSpPr/>
          <p:nvPr/>
        </p:nvGrpSpPr>
        <p:grpSpPr>
          <a:xfrm>
            <a:off x="3760500" y="2061025"/>
            <a:ext cx="1623000" cy="595200"/>
            <a:chOff x="5286000" y="2432425"/>
            <a:chExt cx="1623000" cy="595200"/>
          </a:xfrm>
        </p:grpSpPr>
        <p:sp>
          <p:nvSpPr>
            <p:cNvPr id="1334" name="Google Shape;1334;p153"/>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53"/>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Google Shape;1340;p15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Try it One More Time! </a:t>
            </a:r>
            <a:endParaRPr b="1" sz="3000">
              <a:solidFill>
                <a:srgbClr val="000000"/>
              </a:solidFill>
              <a:latin typeface="Open Sans"/>
              <a:ea typeface="Open Sans"/>
              <a:cs typeface="Open Sans"/>
              <a:sym typeface="Open Sans"/>
            </a:endParaRPr>
          </a:p>
        </p:txBody>
      </p:sp>
      <p:sp>
        <p:nvSpPr>
          <p:cNvPr id="1341" name="Google Shape;1341;p154"/>
          <p:cNvSpPr txBox="1"/>
          <p:nvPr/>
        </p:nvSpPr>
        <p:spPr>
          <a:xfrm>
            <a:off x="1266450" y="2107625"/>
            <a:ext cx="6611100" cy="8970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lang="en" sz="1800">
                <a:latin typeface="Open Sans"/>
                <a:ea typeface="Open Sans"/>
                <a:cs typeface="Open Sans"/>
                <a:sym typeface="Open Sans"/>
              </a:rPr>
              <a:t>Type </a:t>
            </a:r>
            <a:r>
              <a:rPr b="1" lang="en" sz="1800">
                <a:latin typeface="Courier New"/>
                <a:ea typeface="Courier New"/>
                <a:cs typeface="Courier New"/>
                <a:sym typeface="Courier New"/>
              </a:rPr>
              <a:t>node index.js</a:t>
            </a:r>
            <a:r>
              <a:rPr lang="en" sz="1800">
                <a:latin typeface="Open Sans"/>
                <a:ea typeface="Open Sans"/>
                <a:cs typeface="Open Sans"/>
                <a:sym typeface="Open Sans"/>
              </a:rPr>
              <a:t> in your terminal.  </a:t>
            </a:r>
            <a:endParaRPr sz="1800">
              <a:latin typeface="Open Sans"/>
              <a:ea typeface="Open Sans"/>
              <a:cs typeface="Open Sans"/>
              <a:sym typeface="Open Sans"/>
            </a:endParaRPr>
          </a:p>
          <a:p>
            <a:pPr indent="-342900" lvl="0" marL="457200" rtl="0" algn="l">
              <a:lnSpc>
                <a:spcPct val="150000"/>
              </a:lnSpc>
              <a:spcBef>
                <a:spcPts val="0"/>
              </a:spcBef>
              <a:spcAft>
                <a:spcPts val="0"/>
              </a:spcAft>
              <a:buSzPts val="1800"/>
              <a:buAutoNum type="arabicPeriod"/>
            </a:pPr>
            <a:r>
              <a:rPr lang="en" sz="1800">
                <a:latin typeface="Open Sans"/>
                <a:ea typeface="Open Sans"/>
                <a:cs typeface="Open Sans"/>
                <a:sym typeface="Open Sans"/>
              </a:rPr>
              <a:t>Visit </a:t>
            </a:r>
            <a:r>
              <a:rPr b="1" lang="en" sz="1800">
                <a:solidFill>
                  <a:srgbClr val="5EA5E5"/>
                </a:solidFill>
                <a:latin typeface="Consolas"/>
                <a:ea typeface="Consolas"/>
                <a:cs typeface="Consolas"/>
                <a:sym typeface="Consolas"/>
              </a:rPr>
              <a:t>localhost:3000 </a:t>
            </a:r>
            <a:r>
              <a:rPr lang="en" sz="1800">
                <a:latin typeface="Open Sans"/>
                <a:ea typeface="Open Sans"/>
                <a:cs typeface="Open Sans"/>
                <a:sym typeface="Open Sans"/>
              </a:rPr>
              <a:t>in the browser! </a:t>
            </a:r>
            <a:endParaRPr sz="1800">
              <a:latin typeface="Open Sans"/>
              <a:ea typeface="Open Sans"/>
              <a:cs typeface="Open Sans"/>
              <a:sym typeface="Open Sans"/>
            </a:endParaRPr>
          </a:p>
        </p:txBody>
      </p:sp>
      <p:pic>
        <p:nvPicPr>
          <p:cNvPr id="1342" name="Google Shape;1342;p154"/>
          <p:cNvPicPr preferRelativeResize="0"/>
          <p:nvPr/>
        </p:nvPicPr>
        <p:blipFill>
          <a:blip r:embed="rId3">
            <a:alphaModFix/>
          </a:blip>
          <a:stretch>
            <a:fillRect/>
          </a:stretch>
        </p:blipFill>
        <p:spPr>
          <a:xfrm>
            <a:off x="1320675" y="3043725"/>
            <a:ext cx="6502651" cy="3657749"/>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6" name="Shape 1346"/>
        <p:cNvGrpSpPr/>
        <p:nvPr/>
      </p:nvGrpSpPr>
      <p:grpSpPr>
        <a:xfrm>
          <a:off x="0" y="0"/>
          <a:ext cx="0" cy="0"/>
          <a:chOff x="0" y="0"/>
          <a:chExt cx="0" cy="0"/>
        </a:xfrm>
      </p:grpSpPr>
      <p:sp>
        <p:nvSpPr>
          <p:cNvPr id="1347" name="Google Shape;1347;p155"/>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55"/>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Amazing! You've learned about Node and Express, written code, and tested your app. Now, let's deploy it so others can use it! </a:t>
            </a:r>
            <a:endParaRPr b="1" sz="2800">
              <a:solidFill>
                <a:schemeClr val="lt1"/>
              </a:solidFill>
              <a:latin typeface="Open Sans"/>
              <a:ea typeface="Open Sans"/>
              <a:cs typeface="Open Sans"/>
              <a:sym typeface="Open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pic>
        <p:nvPicPr>
          <p:cNvPr id="1353" name="Google Shape;1353;p156"/>
          <p:cNvPicPr preferRelativeResize="0"/>
          <p:nvPr/>
        </p:nvPicPr>
        <p:blipFill>
          <a:blip r:embed="rId3">
            <a:alphaModFix/>
          </a:blip>
          <a:stretch>
            <a:fillRect/>
          </a:stretch>
        </p:blipFill>
        <p:spPr>
          <a:xfrm>
            <a:off x="1148525" y="4347483"/>
            <a:ext cx="390525" cy="2286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7" name="Shape 1357"/>
        <p:cNvGrpSpPr/>
        <p:nvPr/>
      </p:nvGrpSpPr>
      <p:grpSpPr>
        <a:xfrm>
          <a:off x="0" y="0"/>
          <a:ext cx="0" cy="0"/>
          <a:chOff x="0" y="0"/>
          <a:chExt cx="0" cy="0"/>
        </a:xfrm>
      </p:grpSpPr>
      <p:sp>
        <p:nvSpPr>
          <p:cNvPr id="1358" name="Google Shape;1358;p15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 Cosmos Resource</a:t>
            </a:r>
            <a:endParaRPr b="1" sz="3000">
              <a:solidFill>
                <a:srgbClr val="000000"/>
              </a:solidFill>
              <a:latin typeface="Open Sans"/>
              <a:ea typeface="Open Sans"/>
              <a:cs typeface="Open Sans"/>
              <a:sym typeface="Open Sans"/>
            </a:endParaRPr>
          </a:p>
        </p:txBody>
      </p:sp>
      <p:sp>
        <p:nvSpPr>
          <p:cNvPr id="1359" name="Google Shape;1359;p157"/>
          <p:cNvSpPr txBox="1"/>
          <p:nvPr/>
        </p:nvSpPr>
        <p:spPr>
          <a:xfrm>
            <a:off x="192600" y="1402550"/>
            <a:ext cx="8758800" cy="71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First, we'll create our database on Azure.</a:t>
            </a:r>
            <a:endParaRPr sz="1800">
              <a:latin typeface="Open Sans"/>
              <a:ea typeface="Open Sans"/>
              <a:cs typeface="Open Sans"/>
              <a:sym typeface="Open Sans"/>
            </a:endParaRPr>
          </a:p>
        </p:txBody>
      </p:sp>
      <p:sp>
        <p:nvSpPr>
          <p:cNvPr id="1360" name="Google Shape;1360;p157"/>
          <p:cNvSpPr txBox="1"/>
          <p:nvPr/>
        </p:nvSpPr>
        <p:spPr>
          <a:xfrm>
            <a:off x="281400" y="2635888"/>
            <a:ext cx="8581200" cy="975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Navigate to your Azure dashboard and select </a:t>
            </a:r>
            <a:r>
              <a:rPr b="1" lang="en" sz="1800">
                <a:solidFill>
                  <a:srgbClr val="5EA5E5"/>
                </a:solidFill>
                <a:latin typeface="Open Sans"/>
                <a:ea typeface="Open Sans"/>
                <a:cs typeface="Open Sans"/>
                <a:sym typeface="Open Sans"/>
              </a:rPr>
              <a:t>Create a Resource</a:t>
            </a:r>
            <a:r>
              <a:rPr lang="en" sz="1800">
                <a:latin typeface="Open Sans"/>
                <a:ea typeface="Open Sans"/>
                <a:cs typeface="Open Sans"/>
                <a:sym typeface="Open Sans"/>
              </a:rPr>
              <a:t> </a:t>
            </a:r>
            <a:r>
              <a:rPr lang="en" sz="1800">
                <a:latin typeface="Open Sans"/>
                <a:ea typeface="Open Sans"/>
                <a:cs typeface="Open Sans"/>
                <a:sym typeface="Open Sans"/>
              </a:rPr>
              <a:t>t</a:t>
            </a:r>
            <a:r>
              <a:rPr lang="en" sz="1800">
                <a:latin typeface="Open Sans"/>
                <a:ea typeface="Open Sans"/>
                <a:cs typeface="Open Sans"/>
                <a:sym typeface="Open Sans"/>
              </a:rPr>
              <a:t>hen search for and select </a:t>
            </a:r>
            <a:r>
              <a:rPr b="1" lang="en" sz="1800">
                <a:solidFill>
                  <a:srgbClr val="5EA5E5"/>
                </a:solidFill>
                <a:latin typeface="Open Sans"/>
                <a:ea typeface="Open Sans"/>
                <a:cs typeface="Open Sans"/>
                <a:sym typeface="Open Sans"/>
              </a:rPr>
              <a:t>Azure Cosmos DB</a:t>
            </a:r>
            <a:r>
              <a:rPr lang="en" sz="1800">
                <a:latin typeface="Open Sans"/>
                <a:ea typeface="Open Sans"/>
                <a:cs typeface="Open Sans"/>
                <a:sym typeface="Open Sans"/>
              </a:rPr>
              <a:t>. Click </a:t>
            </a:r>
            <a:r>
              <a:rPr b="1" lang="en" sz="1800">
                <a:solidFill>
                  <a:srgbClr val="5EA5E5"/>
                </a:solidFill>
                <a:latin typeface="Open Sans"/>
                <a:ea typeface="Open Sans"/>
                <a:cs typeface="Open Sans"/>
                <a:sym typeface="Open Sans"/>
              </a:rPr>
              <a:t>Create</a:t>
            </a:r>
            <a:r>
              <a:rPr lang="en" sz="1800">
                <a:latin typeface="Open Sans"/>
                <a:ea typeface="Open Sans"/>
                <a:cs typeface="Open Sans"/>
                <a:sym typeface="Open Sans"/>
              </a:rPr>
              <a:t>. </a:t>
            </a:r>
            <a:endParaRPr sz="1800">
              <a:latin typeface="Open Sans"/>
              <a:ea typeface="Open Sans"/>
              <a:cs typeface="Open Sans"/>
              <a:sym typeface="Open Sans"/>
            </a:endParaRPr>
          </a:p>
        </p:txBody>
      </p:sp>
      <p:pic>
        <p:nvPicPr>
          <p:cNvPr id="1361" name="Google Shape;1361;p157"/>
          <p:cNvPicPr preferRelativeResize="0"/>
          <p:nvPr/>
        </p:nvPicPr>
        <p:blipFill>
          <a:blip r:embed="rId3">
            <a:alphaModFix/>
          </a:blip>
          <a:stretch>
            <a:fillRect/>
          </a:stretch>
        </p:blipFill>
        <p:spPr>
          <a:xfrm>
            <a:off x="281475" y="3845475"/>
            <a:ext cx="8581053" cy="2655124"/>
          </a:xfrm>
          <a:prstGeom prst="rect">
            <a:avLst/>
          </a:prstGeom>
          <a:noFill/>
          <a:ln cap="flat" cmpd="sng" w="19050">
            <a:solidFill>
              <a:srgbClr val="000000"/>
            </a:solidFill>
            <a:prstDash val="solid"/>
            <a:round/>
            <a:headEnd len="sm" w="sm" type="none"/>
            <a:tailEnd len="sm" w="sm" type="none"/>
          </a:ln>
        </p:spPr>
      </p:pic>
      <p:sp>
        <p:nvSpPr>
          <p:cNvPr id="1362" name="Google Shape;1362;p157"/>
          <p:cNvSpPr/>
          <p:nvPr/>
        </p:nvSpPr>
        <p:spPr>
          <a:xfrm>
            <a:off x="281475" y="4464900"/>
            <a:ext cx="1646700" cy="411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57"/>
          <p:cNvSpPr txBox="1"/>
          <p:nvPr/>
        </p:nvSpPr>
        <p:spPr>
          <a:xfrm>
            <a:off x="2399700" y="2016700"/>
            <a:ext cx="4344600" cy="61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2200">
                <a:solidFill>
                  <a:srgbClr val="5EA5E5"/>
                </a:solidFill>
                <a:latin typeface="Open Sans"/>
                <a:ea typeface="Open Sans"/>
                <a:cs typeface="Open Sans"/>
                <a:sym typeface="Open Sans"/>
              </a:rPr>
              <a:t>Instructions</a:t>
            </a:r>
            <a:endParaRPr b="1" sz="2200">
              <a:solidFill>
                <a:srgbClr val="5EA5E5"/>
              </a:solidFill>
              <a:latin typeface="Open Sans"/>
              <a:ea typeface="Open Sans"/>
              <a:cs typeface="Open Sans"/>
              <a:sym typeface="Open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158"/>
          <p:cNvSpPr txBox="1"/>
          <p:nvPr/>
        </p:nvSpPr>
        <p:spPr>
          <a:xfrm>
            <a:off x="161550" y="2221325"/>
            <a:ext cx="4201800" cy="4347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2"/>
            </a:pPr>
            <a:r>
              <a:rPr lang="en" sz="1800">
                <a:latin typeface="Open Sans"/>
                <a:ea typeface="Open Sans"/>
                <a:cs typeface="Open Sans"/>
                <a:sym typeface="Open Sans"/>
              </a:rPr>
              <a:t>Select your subscription.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startAt="2"/>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Create new</a:t>
            </a:r>
            <a:r>
              <a:rPr lang="en" sz="1800">
                <a:latin typeface="Open Sans"/>
                <a:ea typeface="Open Sans"/>
                <a:cs typeface="Open Sans"/>
                <a:sym typeface="Open Sans"/>
              </a:rPr>
              <a:t> under Resource Group. Resource Groups are a way of organizing all of your Azure projects.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startAt="2"/>
            </a:pPr>
            <a:r>
              <a:rPr lang="en" sz="1800">
                <a:latin typeface="Open Sans"/>
                <a:ea typeface="Open Sans"/>
                <a:cs typeface="Open Sans"/>
                <a:sym typeface="Open Sans"/>
              </a:rPr>
              <a:t>Name your Resource Group. You'll add your app to this group later, too. </a:t>
            </a:r>
            <a:endParaRPr sz="1800">
              <a:latin typeface="Open Sans"/>
              <a:ea typeface="Open Sans"/>
              <a:cs typeface="Open Sans"/>
              <a:sym typeface="Open Sans"/>
            </a:endParaRPr>
          </a:p>
          <a:p>
            <a:pPr indent="-368300" lvl="0" marL="457200" rtl="0" algn="l">
              <a:lnSpc>
                <a:spcPct val="150000"/>
              </a:lnSpc>
              <a:spcBef>
                <a:spcPts val="1000"/>
              </a:spcBef>
              <a:spcAft>
                <a:spcPts val="0"/>
              </a:spcAft>
              <a:buSzPts val="2200"/>
              <a:buFont typeface="Open Sans"/>
              <a:buAutoNum type="arabicPeriod" startAt="2"/>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OK</a:t>
            </a:r>
            <a:r>
              <a:rPr lang="en" sz="1800">
                <a:latin typeface="Open Sans"/>
                <a:ea typeface="Open Sans"/>
                <a:cs typeface="Open Sans"/>
                <a:sym typeface="Open Sans"/>
              </a:rPr>
              <a:t>.</a:t>
            </a:r>
            <a:r>
              <a:rPr lang="en" sz="2200">
                <a:latin typeface="Open Sans"/>
                <a:ea typeface="Open Sans"/>
                <a:cs typeface="Open Sans"/>
                <a:sym typeface="Open Sans"/>
              </a:rPr>
              <a:t> </a:t>
            </a:r>
            <a:endParaRPr sz="2200">
              <a:latin typeface="Open Sans"/>
              <a:ea typeface="Open Sans"/>
              <a:cs typeface="Open Sans"/>
              <a:sym typeface="Open Sans"/>
            </a:endParaRPr>
          </a:p>
          <a:p>
            <a:pPr indent="0" lvl="0" marL="0" rtl="0" algn="ctr">
              <a:spcBef>
                <a:spcPts val="1000"/>
              </a:spcBef>
              <a:spcAft>
                <a:spcPts val="1000"/>
              </a:spcAft>
              <a:buNone/>
            </a:pPr>
            <a:r>
              <a:t/>
            </a:r>
            <a:endParaRPr sz="2200">
              <a:latin typeface="Open Sans"/>
              <a:ea typeface="Open Sans"/>
              <a:cs typeface="Open Sans"/>
              <a:sym typeface="Open Sans"/>
            </a:endParaRPr>
          </a:p>
        </p:txBody>
      </p:sp>
      <p:pic>
        <p:nvPicPr>
          <p:cNvPr id="1369" name="Google Shape;1369;p158"/>
          <p:cNvPicPr preferRelativeResize="0"/>
          <p:nvPr/>
        </p:nvPicPr>
        <p:blipFill>
          <a:blip r:embed="rId3">
            <a:alphaModFix/>
          </a:blip>
          <a:stretch>
            <a:fillRect/>
          </a:stretch>
        </p:blipFill>
        <p:spPr>
          <a:xfrm>
            <a:off x="4544900" y="2221325"/>
            <a:ext cx="4350277" cy="3418075"/>
          </a:xfrm>
          <a:prstGeom prst="rect">
            <a:avLst/>
          </a:prstGeom>
          <a:noFill/>
          <a:ln cap="flat" cmpd="sng" w="19050">
            <a:solidFill>
              <a:srgbClr val="000000"/>
            </a:solidFill>
            <a:prstDash val="solid"/>
            <a:round/>
            <a:headEnd len="sm" w="sm" type="none"/>
            <a:tailEnd len="sm" w="sm" type="none"/>
          </a:ln>
        </p:spPr>
      </p:pic>
      <p:sp>
        <p:nvSpPr>
          <p:cNvPr id="1370" name="Google Shape;1370;p15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 Cosmos Resource</a:t>
            </a:r>
            <a:endParaRPr b="1" sz="3000">
              <a:solidFill>
                <a:srgbClr val="000000"/>
              </a:solidFill>
              <a:latin typeface="Open Sans"/>
              <a:ea typeface="Open Sans"/>
              <a:cs typeface="Open Sans"/>
              <a:sym typeface="Open Sans"/>
            </a:endParaRPr>
          </a:p>
        </p:txBody>
      </p:sp>
      <p:sp>
        <p:nvSpPr>
          <p:cNvPr id="1371" name="Google Shape;1371;p158"/>
          <p:cNvSpPr txBox="1"/>
          <p:nvPr/>
        </p:nvSpPr>
        <p:spPr>
          <a:xfrm>
            <a:off x="2399700" y="1402550"/>
            <a:ext cx="4344600" cy="61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2200">
                <a:solidFill>
                  <a:srgbClr val="5EA5E5"/>
                </a:solidFill>
                <a:latin typeface="Open Sans"/>
                <a:ea typeface="Open Sans"/>
                <a:cs typeface="Open Sans"/>
                <a:sym typeface="Open Sans"/>
              </a:rPr>
              <a:t>Instructions</a:t>
            </a:r>
            <a:endParaRPr b="1" sz="2200">
              <a:solidFill>
                <a:srgbClr val="5EA5E5"/>
              </a:solidFill>
              <a:latin typeface="Open Sans"/>
              <a:ea typeface="Open Sans"/>
              <a:cs typeface="Open Sans"/>
              <a:sym typeface="Open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sp>
        <p:nvSpPr>
          <p:cNvPr id="1376" name="Google Shape;1376;p159"/>
          <p:cNvSpPr txBox="1"/>
          <p:nvPr/>
        </p:nvSpPr>
        <p:spPr>
          <a:xfrm>
            <a:off x="122963" y="2541475"/>
            <a:ext cx="3237600" cy="3942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6"/>
            </a:pPr>
            <a:r>
              <a:rPr lang="en" sz="1800">
                <a:latin typeface="Open Sans"/>
                <a:ea typeface="Open Sans"/>
                <a:cs typeface="Open Sans"/>
                <a:sym typeface="Open Sans"/>
              </a:rPr>
              <a:t>Create an account name. </a:t>
            </a:r>
            <a:endParaRPr sz="1800">
              <a:latin typeface="Open Sans"/>
              <a:ea typeface="Open Sans"/>
              <a:cs typeface="Open Sans"/>
              <a:sym typeface="Open Sans"/>
            </a:endParaRPr>
          </a:p>
          <a:p>
            <a:pPr indent="-342900" lvl="0" marL="457200" rtl="0" algn="l">
              <a:lnSpc>
                <a:spcPct val="150000"/>
              </a:lnSpc>
              <a:spcBef>
                <a:spcPts val="0"/>
              </a:spcBef>
              <a:spcAft>
                <a:spcPts val="0"/>
              </a:spcAft>
              <a:buSzPts val="1800"/>
              <a:buFont typeface="Open Sans"/>
              <a:buAutoNum type="arabicPeriod" startAt="6"/>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Azure Cosmos DB for MongoDB</a:t>
            </a:r>
            <a:r>
              <a:rPr lang="en" sz="1800">
                <a:latin typeface="Open Sans"/>
                <a:ea typeface="Open Sans"/>
                <a:cs typeface="Open Sans"/>
                <a:sym typeface="Open Sans"/>
              </a:rPr>
              <a:t> as the API. </a:t>
            </a:r>
            <a:endParaRPr sz="1800">
              <a:latin typeface="Open Sans"/>
              <a:ea typeface="Open Sans"/>
              <a:cs typeface="Open Sans"/>
              <a:sym typeface="Open Sans"/>
            </a:endParaRPr>
          </a:p>
          <a:p>
            <a:pPr indent="-342900" lvl="0" marL="457200" rtl="0" algn="l">
              <a:lnSpc>
                <a:spcPct val="150000"/>
              </a:lnSpc>
              <a:spcBef>
                <a:spcPts val="0"/>
              </a:spcBef>
              <a:spcAft>
                <a:spcPts val="0"/>
              </a:spcAft>
              <a:buSzPts val="1800"/>
              <a:buFont typeface="Open Sans"/>
              <a:buAutoNum type="arabicPeriod" startAt="6"/>
            </a:pPr>
            <a:r>
              <a:rPr lang="en" sz="1800">
                <a:latin typeface="Open Sans"/>
                <a:ea typeface="Open Sans"/>
                <a:cs typeface="Open Sans"/>
                <a:sym typeface="Open Sans"/>
              </a:rPr>
              <a:t>Select your location. </a:t>
            </a:r>
            <a:endParaRPr sz="1800">
              <a:latin typeface="Open Sans"/>
              <a:ea typeface="Open Sans"/>
              <a:cs typeface="Open Sans"/>
              <a:sym typeface="Open Sans"/>
            </a:endParaRPr>
          </a:p>
          <a:p>
            <a:pPr indent="-342900" lvl="0" marL="457200" rtl="0" algn="l">
              <a:lnSpc>
                <a:spcPct val="150000"/>
              </a:lnSpc>
              <a:spcBef>
                <a:spcPts val="0"/>
              </a:spcBef>
              <a:spcAft>
                <a:spcPts val="0"/>
              </a:spcAft>
              <a:buSzPts val="1800"/>
              <a:buFont typeface="Open Sans"/>
              <a:buAutoNum type="arabicPeriod" startAt="6"/>
            </a:pPr>
            <a:r>
              <a:rPr lang="en" sz="1800">
                <a:latin typeface="Open Sans"/>
                <a:ea typeface="Open Sans"/>
                <a:cs typeface="Open Sans"/>
                <a:sym typeface="Open Sans"/>
              </a:rPr>
              <a:t>Disable both options. </a:t>
            </a:r>
            <a:endParaRPr sz="1800">
              <a:latin typeface="Open Sans"/>
              <a:ea typeface="Open Sans"/>
              <a:cs typeface="Open Sans"/>
              <a:sym typeface="Open Sans"/>
            </a:endParaRPr>
          </a:p>
          <a:p>
            <a:pPr indent="-342900" lvl="0" marL="457200" rtl="0" algn="l">
              <a:lnSpc>
                <a:spcPct val="150000"/>
              </a:lnSpc>
              <a:spcBef>
                <a:spcPts val="0"/>
              </a:spcBef>
              <a:spcAft>
                <a:spcPts val="0"/>
              </a:spcAft>
              <a:buSzPts val="1800"/>
              <a:buFont typeface="Open Sans"/>
              <a:buAutoNum type="arabicPeriod" startAt="6"/>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Next: Network</a:t>
            </a:r>
            <a:r>
              <a:rPr lang="en" sz="1800">
                <a:latin typeface="Open Sans"/>
                <a:ea typeface="Open Sans"/>
                <a:cs typeface="Open Sans"/>
                <a:sym typeface="Open Sans"/>
              </a:rPr>
              <a:t>.</a:t>
            </a:r>
            <a:r>
              <a:rPr lang="en" sz="2200">
                <a:latin typeface="Open Sans"/>
                <a:ea typeface="Open Sans"/>
                <a:cs typeface="Open Sans"/>
                <a:sym typeface="Open Sans"/>
              </a:rPr>
              <a:t> </a:t>
            </a:r>
            <a:endParaRPr sz="2200">
              <a:latin typeface="Open Sans"/>
              <a:ea typeface="Open Sans"/>
              <a:cs typeface="Open Sans"/>
              <a:sym typeface="Open Sans"/>
            </a:endParaRPr>
          </a:p>
          <a:p>
            <a:pPr indent="0" lvl="0" marL="0" rtl="0" algn="ctr">
              <a:spcBef>
                <a:spcPts val="0"/>
              </a:spcBef>
              <a:spcAft>
                <a:spcPts val="0"/>
              </a:spcAft>
              <a:buNone/>
            </a:pPr>
            <a:r>
              <a:t/>
            </a:r>
            <a:endParaRPr sz="2200">
              <a:latin typeface="Open Sans"/>
              <a:ea typeface="Open Sans"/>
              <a:cs typeface="Open Sans"/>
              <a:sym typeface="Open Sans"/>
            </a:endParaRPr>
          </a:p>
        </p:txBody>
      </p:sp>
      <p:sp>
        <p:nvSpPr>
          <p:cNvPr id="1377" name="Google Shape;1377;p15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 Cosmos Resource</a:t>
            </a:r>
            <a:endParaRPr b="1" sz="3000">
              <a:solidFill>
                <a:srgbClr val="000000"/>
              </a:solidFill>
              <a:latin typeface="Open Sans"/>
              <a:ea typeface="Open Sans"/>
              <a:cs typeface="Open Sans"/>
              <a:sym typeface="Open Sans"/>
            </a:endParaRPr>
          </a:p>
        </p:txBody>
      </p:sp>
      <p:sp>
        <p:nvSpPr>
          <p:cNvPr id="1378" name="Google Shape;1378;p159"/>
          <p:cNvSpPr txBox="1"/>
          <p:nvPr/>
        </p:nvSpPr>
        <p:spPr>
          <a:xfrm>
            <a:off x="2399700" y="1402550"/>
            <a:ext cx="4344600" cy="61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2200">
                <a:solidFill>
                  <a:srgbClr val="5EA5E5"/>
                </a:solidFill>
                <a:latin typeface="Open Sans"/>
                <a:ea typeface="Open Sans"/>
                <a:cs typeface="Open Sans"/>
                <a:sym typeface="Open Sans"/>
              </a:rPr>
              <a:t>Instructions</a:t>
            </a:r>
            <a:endParaRPr b="1" sz="2200">
              <a:solidFill>
                <a:srgbClr val="5EA5E5"/>
              </a:solidFill>
              <a:latin typeface="Open Sans"/>
              <a:ea typeface="Open Sans"/>
              <a:cs typeface="Open Sans"/>
              <a:sym typeface="Open Sans"/>
            </a:endParaRPr>
          </a:p>
        </p:txBody>
      </p:sp>
      <p:pic>
        <p:nvPicPr>
          <p:cNvPr id="1379" name="Google Shape;1379;p159"/>
          <p:cNvPicPr preferRelativeResize="0"/>
          <p:nvPr/>
        </p:nvPicPr>
        <p:blipFill>
          <a:blip r:embed="rId3">
            <a:alphaModFix/>
          </a:blip>
          <a:stretch>
            <a:fillRect/>
          </a:stretch>
        </p:blipFill>
        <p:spPr>
          <a:xfrm>
            <a:off x="3503813" y="2318775"/>
            <a:ext cx="5478638" cy="374198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3" name="Shape 1383"/>
        <p:cNvGrpSpPr/>
        <p:nvPr/>
      </p:nvGrpSpPr>
      <p:grpSpPr>
        <a:xfrm>
          <a:off x="0" y="0"/>
          <a:ext cx="0" cy="0"/>
          <a:chOff x="0" y="0"/>
          <a:chExt cx="0" cy="0"/>
        </a:xfrm>
      </p:grpSpPr>
      <p:sp>
        <p:nvSpPr>
          <p:cNvPr id="1384" name="Google Shape;1384;p160"/>
          <p:cNvSpPr txBox="1"/>
          <p:nvPr/>
        </p:nvSpPr>
        <p:spPr>
          <a:xfrm>
            <a:off x="161550" y="1935100"/>
            <a:ext cx="8963400" cy="2278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11"/>
            </a:pPr>
            <a:r>
              <a:rPr lang="en" sz="1800">
                <a:latin typeface="Open Sans"/>
                <a:ea typeface="Open Sans"/>
                <a:cs typeface="Open Sans"/>
                <a:sym typeface="Open Sans"/>
              </a:rPr>
              <a:t>Click </a:t>
            </a:r>
            <a:r>
              <a:rPr b="1" lang="en" sz="1800">
                <a:solidFill>
                  <a:srgbClr val="5EA5E5"/>
                </a:solidFill>
                <a:latin typeface="Open Sans"/>
                <a:ea typeface="Open Sans"/>
                <a:cs typeface="Open Sans"/>
                <a:sym typeface="Open Sans"/>
              </a:rPr>
              <a:t>Create a new virtual network</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startAt="11"/>
            </a:pPr>
            <a:r>
              <a:rPr lang="en" sz="1800">
                <a:latin typeface="Open Sans"/>
                <a:ea typeface="Open Sans"/>
                <a:cs typeface="Open Sans"/>
                <a:sym typeface="Open Sans"/>
              </a:rPr>
              <a:t>Name it HackerLogVN.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startAt="11"/>
            </a:pPr>
            <a:r>
              <a:rPr lang="en" sz="1800">
                <a:latin typeface="Open Sans"/>
                <a:ea typeface="Open Sans"/>
                <a:cs typeface="Open Sans"/>
                <a:sym typeface="Open Sans"/>
              </a:rPr>
              <a:t>Select</a:t>
            </a:r>
            <a:r>
              <a:rPr b="1" lang="en" sz="1800">
                <a:solidFill>
                  <a:srgbClr val="5EA5E5"/>
                </a:solidFill>
                <a:latin typeface="Open Sans"/>
                <a:ea typeface="Open Sans"/>
                <a:cs typeface="Open Sans"/>
                <a:sym typeface="Open Sans"/>
              </a:rPr>
              <a:t> OK</a:t>
            </a:r>
            <a:r>
              <a:rPr lang="en" sz="1800">
                <a:latin typeface="Open Sans"/>
                <a:ea typeface="Open Sans"/>
                <a:cs typeface="Open Sans"/>
                <a:sym typeface="Open Sans"/>
              </a:rPr>
              <a:t>.</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startAt="11"/>
            </a:pPr>
            <a:r>
              <a:rPr lang="en" sz="1800">
                <a:latin typeface="Open Sans"/>
                <a:ea typeface="Open Sans"/>
                <a:cs typeface="Open Sans"/>
                <a:sym typeface="Open Sans"/>
              </a:rPr>
              <a:t>Click </a:t>
            </a:r>
            <a:r>
              <a:rPr b="1" lang="en" sz="1800">
                <a:solidFill>
                  <a:srgbClr val="5EA5E5"/>
                </a:solidFill>
                <a:latin typeface="Open Sans"/>
                <a:ea typeface="Open Sans"/>
                <a:cs typeface="Open Sans"/>
                <a:sym typeface="Open Sans"/>
              </a:rPr>
              <a:t>Review + create</a:t>
            </a:r>
            <a:endParaRPr sz="1800">
              <a:latin typeface="Open Sans"/>
              <a:ea typeface="Open Sans"/>
              <a:cs typeface="Open Sans"/>
              <a:sym typeface="Open Sans"/>
            </a:endParaRPr>
          </a:p>
        </p:txBody>
      </p:sp>
      <p:pic>
        <p:nvPicPr>
          <p:cNvPr id="1385" name="Google Shape;1385;p160"/>
          <p:cNvPicPr preferRelativeResize="0"/>
          <p:nvPr/>
        </p:nvPicPr>
        <p:blipFill rotWithShape="1">
          <a:blip r:embed="rId3">
            <a:alphaModFix/>
          </a:blip>
          <a:srcRect b="26188" l="0" r="0" t="0"/>
          <a:stretch/>
        </p:blipFill>
        <p:spPr>
          <a:xfrm>
            <a:off x="180588" y="4318350"/>
            <a:ext cx="8782820" cy="2278501"/>
          </a:xfrm>
          <a:prstGeom prst="rect">
            <a:avLst/>
          </a:prstGeom>
          <a:noFill/>
          <a:ln cap="flat" cmpd="sng" w="19050">
            <a:solidFill>
              <a:srgbClr val="000000"/>
            </a:solidFill>
            <a:prstDash val="solid"/>
            <a:round/>
            <a:headEnd len="sm" w="sm" type="none"/>
            <a:tailEnd len="sm" w="sm" type="none"/>
          </a:ln>
        </p:spPr>
      </p:pic>
      <p:sp>
        <p:nvSpPr>
          <p:cNvPr id="1386" name="Google Shape;1386;p16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 Cosmos Resource</a:t>
            </a:r>
            <a:endParaRPr b="1" sz="3000">
              <a:solidFill>
                <a:srgbClr val="000000"/>
              </a:solidFill>
              <a:latin typeface="Open Sans"/>
              <a:ea typeface="Open Sans"/>
              <a:cs typeface="Open Sans"/>
              <a:sym typeface="Open Sans"/>
            </a:endParaRPr>
          </a:p>
        </p:txBody>
      </p:sp>
      <p:sp>
        <p:nvSpPr>
          <p:cNvPr id="1387" name="Google Shape;1387;p160"/>
          <p:cNvSpPr txBox="1"/>
          <p:nvPr/>
        </p:nvSpPr>
        <p:spPr>
          <a:xfrm>
            <a:off x="2399700" y="1315900"/>
            <a:ext cx="4344600" cy="61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2200">
                <a:solidFill>
                  <a:srgbClr val="5EA5E5"/>
                </a:solidFill>
                <a:latin typeface="Open Sans"/>
                <a:ea typeface="Open Sans"/>
                <a:cs typeface="Open Sans"/>
                <a:sym typeface="Open Sans"/>
              </a:rPr>
              <a:t>Instructions</a:t>
            </a:r>
            <a:endParaRPr b="1" sz="2200">
              <a:solidFill>
                <a:srgbClr val="5EA5E5"/>
              </a:solidFill>
              <a:latin typeface="Open Sans"/>
              <a:ea typeface="Open Sans"/>
              <a:cs typeface="Open Sans"/>
              <a:sym typeface="Open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161"/>
          <p:cNvSpPr txBox="1"/>
          <p:nvPr/>
        </p:nvSpPr>
        <p:spPr>
          <a:xfrm>
            <a:off x="304175" y="1910050"/>
            <a:ext cx="4127100" cy="917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1000"/>
              </a:spcAft>
              <a:buSzPts val="1800"/>
              <a:buFont typeface="Open Sans"/>
              <a:buAutoNum type="arabicPeriod" startAt="15"/>
            </a:pPr>
            <a:r>
              <a:rPr lang="en" sz="1800">
                <a:latin typeface="Open Sans"/>
                <a:ea typeface="Open Sans"/>
                <a:cs typeface="Open Sans"/>
                <a:sym typeface="Open Sans"/>
              </a:rPr>
              <a:t>Click </a:t>
            </a:r>
            <a:r>
              <a:rPr b="1" lang="en" sz="1800">
                <a:solidFill>
                  <a:srgbClr val="5EA5E5"/>
                </a:solidFill>
                <a:latin typeface="Open Sans"/>
                <a:ea typeface="Open Sans"/>
                <a:cs typeface="Open Sans"/>
                <a:sym typeface="Open Sans"/>
              </a:rPr>
              <a:t>Create</a:t>
            </a:r>
            <a:r>
              <a:rPr lang="en" sz="1800">
                <a:latin typeface="Open Sans"/>
                <a:ea typeface="Open Sans"/>
                <a:cs typeface="Open Sans"/>
                <a:sym typeface="Open Sans"/>
              </a:rPr>
              <a:t> and wait for your database to deploy! </a:t>
            </a:r>
            <a:endParaRPr sz="1800">
              <a:latin typeface="Open Sans"/>
              <a:ea typeface="Open Sans"/>
              <a:cs typeface="Open Sans"/>
              <a:sym typeface="Open Sans"/>
            </a:endParaRPr>
          </a:p>
        </p:txBody>
      </p:sp>
      <p:pic>
        <p:nvPicPr>
          <p:cNvPr id="1393" name="Google Shape;1393;p161"/>
          <p:cNvPicPr preferRelativeResize="0"/>
          <p:nvPr/>
        </p:nvPicPr>
        <p:blipFill>
          <a:blip r:embed="rId3">
            <a:alphaModFix/>
          </a:blip>
          <a:stretch>
            <a:fillRect/>
          </a:stretch>
        </p:blipFill>
        <p:spPr>
          <a:xfrm>
            <a:off x="622700" y="2961600"/>
            <a:ext cx="3200901" cy="3689976"/>
          </a:xfrm>
          <a:prstGeom prst="rect">
            <a:avLst/>
          </a:prstGeom>
          <a:noFill/>
          <a:ln cap="flat" cmpd="sng" w="19050">
            <a:solidFill>
              <a:srgbClr val="000000"/>
            </a:solidFill>
            <a:prstDash val="solid"/>
            <a:round/>
            <a:headEnd len="sm" w="sm" type="none"/>
            <a:tailEnd len="sm" w="sm" type="none"/>
          </a:ln>
        </p:spPr>
      </p:pic>
      <p:pic>
        <p:nvPicPr>
          <p:cNvPr id="1394" name="Google Shape;1394;p161"/>
          <p:cNvPicPr preferRelativeResize="0"/>
          <p:nvPr/>
        </p:nvPicPr>
        <p:blipFill>
          <a:blip r:embed="rId4">
            <a:alphaModFix/>
          </a:blip>
          <a:stretch>
            <a:fillRect/>
          </a:stretch>
        </p:blipFill>
        <p:spPr>
          <a:xfrm>
            <a:off x="4350175" y="3402600"/>
            <a:ext cx="4489651" cy="2560180"/>
          </a:xfrm>
          <a:prstGeom prst="rect">
            <a:avLst/>
          </a:prstGeom>
          <a:noFill/>
          <a:ln cap="flat" cmpd="sng" w="19050">
            <a:solidFill>
              <a:srgbClr val="000000"/>
            </a:solidFill>
            <a:prstDash val="solid"/>
            <a:round/>
            <a:headEnd len="sm" w="sm" type="none"/>
            <a:tailEnd len="sm" w="sm" type="none"/>
          </a:ln>
        </p:spPr>
      </p:pic>
      <p:sp>
        <p:nvSpPr>
          <p:cNvPr id="1395" name="Google Shape;1395;p161"/>
          <p:cNvSpPr txBox="1"/>
          <p:nvPr/>
        </p:nvSpPr>
        <p:spPr>
          <a:xfrm>
            <a:off x="4712725" y="1910050"/>
            <a:ext cx="4127100" cy="1427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1000"/>
              </a:spcAft>
              <a:buSzPts val="1800"/>
              <a:buFont typeface="Open Sans"/>
              <a:buAutoNum type="arabicPeriod" startAt="16"/>
            </a:pPr>
            <a:r>
              <a:rPr lang="en" sz="1800">
                <a:latin typeface="Open Sans"/>
                <a:ea typeface="Open Sans"/>
                <a:cs typeface="Open Sans"/>
                <a:sym typeface="Open Sans"/>
              </a:rPr>
              <a:t>It may take up to 10 minutes for your resource to be deployed. When it's done, select </a:t>
            </a:r>
            <a:r>
              <a:rPr b="1" lang="en" sz="1800">
                <a:solidFill>
                  <a:srgbClr val="5EA5E5"/>
                </a:solidFill>
                <a:latin typeface="Open Sans"/>
                <a:ea typeface="Open Sans"/>
                <a:cs typeface="Open Sans"/>
                <a:sym typeface="Open Sans"/>
              </a:rPr>
              <a:t>Go to resource</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1396" name="Google Shape;1396;p16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 Cosmos Resource</a:t>
            </a:r>
            <a:endParaRPr b="1" sz="3000">
              <a:solidFill>
                <a:srgbClr val="000000"/>
              </a:solidFill>
              <a:latin typeface="Open Sans"/>
              <a:ea typeface="Open Sans"/>
              <a:cs typeface="Open Sans"/>
              <a:sym typeface="Open Sans"/>
            </a:endParaRPr>
          </a:p>
        </p:txBody>
      </p:sp>
      <p:sp>
        <p:nvSpPr>
          <p:cNvPr id="1397" name="Google Shape;1397;p161"/>
          <p:cNvSpPr txBox="1"/>
          <p:nvPr/>
        </p:nvSpPr>
        <p:spPr>
          <a:xfrm>
            <a:off x="2399700" y="1315900"/>
            <a:ext cx="4344600" cy="61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2200">
                <a:solidFill>
                  <a:srgbClr val="5EA5E5"/>
                </a:solidFill>
                <a:latin typeface="Open Sans"/>
                <a:ea typeface="Open Sans"/>
                <a:cs typeface="Open Sans"/>
                <a:sym typeface="Open Sans"/>
              </a:rPr>
              <a:t>Instructions</a:t>
            </a:r>
            <a:endParaRPr b="1" sz="2200">
              <a:solidFill>
                <a:srgbClr val="5EA5E5"/>
              </a:solidFill>
              <a:latin typeface="Open Sans"/>
              <a:ea typeface="Open Sans"/>
              <a:cs typeface="Open Sans"/>
              <a:sym typeface="Open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sp>
        <p:nvSpPr>
          <p:cNvPr id="1402" name="Google Shape;1402;p162"/>
          <p:cNvSpPr txBox="1"/>
          <p:nvPr/>
        </p:nvSpPr>
        <p:spPr>
          <a:xfrm>
            <a:off x="440700" y="2010675"/>
            <a:ext cx="8262600" cy="1299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AutoNum type="arabicPeriod" startAt="17"/>
            </a:pPr>
            <a:r>
              <a:rPr lang="en" sz="1800">
                <a:latin typeface="Open Sans"/>
                <a:ea typeface="Open Sans"/>
                <a:cs typeface="Open Sans"/>
                <a:sym typeface="Open Sans"/>
              </a:rPr>
              <a:t>Open the</a:t>
            </a:r>
            <a:r>
              <a:rPr lang="en" sz="1800">
                <a:latin typeface="Open Sans"/>
                <a:ea typeface="Open Sans"/>
                <a:cs typeface="Open Sans"/>
                <a:sym typeface="Open Sans"/>
              </a:rPr>
              <a:t> </a:t>
            </a:r>
            <a:r>
              <a:rPr b="1" lang="en" sz="1800">
                <a:solidFill>
                  <a:srgbClr val="5EA5E5"/>
                </a:solidFill>
                <a:latin typeface="Open Sans"/>
                <a:ea typeface="Open Sans"/>
                <a:cs typeface="Open Sans"/>
                <a:sym typeface="Open Sans"/>
              </a:rPr>
              <a:t>Connection String</a:t>
            </a:r>
            <a:r>
              <a:rPr lang="en" sz="1800">
                <a:latin typeface="Open Sans"/>
                <a:ea typeface="Open Sans"/>
                <a:cs typeface="Open Sans"/>
                <a:sym typeface="Open Sans"/>
              </a:rPr>
              <a:t> menu, under the </a:t>
            </a:r>
            <a:r>
              <a:rPr b="1" lang="en" sz="1800">
                <a:solidFill>
                  <a:srgbClr val="5EA5E5"/>
                </a:solidFill>
                <a:latin typeface="Open Sans"/>
                <a:ea typeface="Open Sans"/>
                <a:cs typeface="Open Sans"/>
                <a:sym typeface="Open Sans"/>
              </a:rPr>
              <a:t>S</a:t>
            </a:r>
            <a:r>
              <a:rPr b="1" lang="en" sz="1800">
                <a:solidFill>
                  <a:srgbClr val="5EA5E5"/>
                </a:solidFill>
                <a:latin typeface="Open Sans"/>
                <a:ea typeface="Open Sans"/>
                <a:cs typeface="Open Sans"/>
                <a:sym typeface="Open Sans"/>
              </a:rPr>
              <a:t>ettin</a:t>
            </a:r>
            <a:r>
              <a:rPr b="1" lang="en" sz="1800">
                <a:solidFill>
                  <a:srgbClr val="5EA5E5"/>
                </a:solidFill>
                <a:latin typeface="Open Sans"/>
                <a:ea typeface="Open Sans"/>
                <a:cs typeface="Open Sans"/>
                <a:sym typeface="Open Sans"/>
              </a:rPr>
              <a:t>gs</a:t>
            </a:r>
            <a:r>
              <a:rPr lang="en" sz="1800">
                <a:latin typeface="Open Sans"/>
                <a:ea typeface="Open Sans"/>
                <a:cs typeface="Open Sans"/>
                <a:sym typeface="Open Sans"/>
              </a:rPr>
              <a:t> category. </a:t>
            </a:r>
            <a:endParaRPr sz="1800">
              <a:latin typeface="Open Sans"/>
              <a:ea typeface="Open Sans"/>
              <a:cs typeface="Open Sans"/>
              <a:sym typeface="Open Sans"/>
            </a:endParaRPr>
          </a:p>
          <a:p>
            <a:pPr indent="-342900" lvl="0" marL="457200" rtl="0" algn="l">
              <a:spcBef>
                <a:spcPts val="1000"/>
              </a:spcBef>
              <a:spcAft>
                <a:spcPts val="1000"/>
              </a:spcAft>
              <a:buClr>
                <a:schemeClr val="dk1"/>
              </a:buClr>
              <a:buSzPts val="1800"/>
              <a:buFont typeface="Open Sans"/>
              <a:buAutoNum type="arabicPeriod" startAt="17"/>
            </a:pPr>
            <a:r>
              <a:rPr lang="en" sz="1800">
                <a:solidFill>
                  <a:srgbClr val="24292E"/>
                </a:solidFill>
                <a:latin typeface="Open Sans"/>
                <a:ea typeface="Open Sans"/>
                <a:cs typeface="Open Sans"/>
                <a:sym typeface="Open Sans"/>
              </a:rPr>
              <a:t>Copy </a:t>
            </a:r>
            <a:r>
              <a:rPr b="1" lang="en" sz="1800">
                <a:solidFill>
                  <a:srgbClr val="5EA5E5"/>
                </a:solidFill>
                <a:latin typeface="Open Sans"/>
                <a:ea typeface="Open Sans"/>
                <a:cs typeface="Open Sans"/>
                <a:sym typeface="Open Sans"/>
              </a:rPr>
              <a:t>PRIMARY CONNECT STRING</a:t>
            </a:r>
            <a:r>
              <a:rPr lang="en" sz="1800">
                <a:solidFill>
                  <a:srgbClr val="24292E"/>
                </a:solidFill>
                <a:latin typeface="Open Sans"/>
                <a:ea typeface="Open Sans"/>
                <a:cs typeface="Open Sans"/>
                <a:sym typeface="Open Sans"/>
              </a:rPr>
              <a:t>. You'll need it later. </a:t>
            </a:r>
            <a:endParaRPr b="1" sz="1800">
              <a:solidFill>
                <a:srgbClr val="24292E"/>
              </a:solidFill>
              <a:latin typeface="Consolas"/>
              <a:ea typeface="Consolas"/>
              <a:cs typeface="Consolas"/>
              <a:sym typeface="Consolas"/>
            </a:endParaRPr>
          </a:p>
        </p:txBody>
      </p:sp>
      <p:pic>
        <p:nvPicPr>
          <p:cNvPr id="1403" name="Google Shape;1403;p162"/>
          <p:cNvPicPr preferRelativeResize="0"/>
          <p:nvPr/>
        </p:nvPicPr>
        <p:blipFill rotWithShape="1">
          <a:blip r:embed="rId3">
            <a:alphaModFix/>
          </a:blip>
          <a:srcRect b="26237" l="0" r="0" t="0"/>
          <a:stretch/>
        </p:blipFill>
        <p:spPr>
          <a:xfrm>
            <a:off x="1196938" y="3386150"/>
            <a:ext cx="6750125" cy="2967448"/>
          </a:xfrm>
          <a:prstGeom prst="rect">
            <a:avLst/>
          </a:prstGeom>
          <a:noFill/>
          <a:ln cap="flat" cmpd="sng" w="19050">
            <a:solidFill>
              <a:srgbClr val="000000"/>
            </a:solidFill>
            <a:prstDash val="solid"/>
            <a:round/>
            <a:headEnd len="sm" w="sm" type="none"/>
            <a:tailEnd len="sm" w="sm" type="none"/>
          </a:ln>
        </p:spPr>
      </p:pic>
      <p:sp>
        <p:nvSpPr>
          <p:cNvPr id="1404" name="Google Shape;1404;p16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 Cosmos Resource</a:t>
            </a:r>
            <a:endParaRPr b="1" sz="3000">
              <a:solidFill>
                <a:srgbClr val="000000"/>
              </a:solidFill>
              <a:latin typeface="Open Sans"/>
              <a:ea typeface="Open Sans"/>
              <a:cs typeface="Open Sans"/>
              <a:sym typeface="Open Sans"/>
            </a:endParaRPr>
          </a:p>
        </p:txBody>
      </p:sp>
      <p:sp>
        <p:nvSpPr>
          <p:cNvPr id="1405" name="Google Shape;1405;p162"/>
          <p:cNvSpPr txBox="1"/>
          <p:nvPr/>
        </p:nvSpPr>
        <p:spPr>
          <a:xfrm>
            <a:off x="2399700" y="1315900"/>
            <a:ext cx="4344600" cy="61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2200">
                <a:solidFill>
                  <a:srgbClr val="5EA5E5"/>
                </a:solidFill>
                <a:latin typeface="Open Sans"/>
                <a:ea typeface="Open Sans"/>
                <a:cs typeface="Open Sans"/>
                <a:sym typeface="Open Sans"/>
              </a:rPr>
              <a:t>Instructions</a:t>
            </a:r>
            <a:endParaRPr b="1" sz="2200">
              <a:solidFill>
                <a:srgbClr val="5EA5E5"/>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pic>
        <p:nvPicPr>
          <p:cNvPr id="560" name="Google Shape;560;p82"/>
          <p:cNvPicPr preferRelativeResize="0"/>
          <p:nvPr/>
        </p:nvPicPr>
        <p:blipFill rotWithShape="1">
          <a:blip r:embed="rId3">
            <a:alphaModFix/>
          </a:blip>
          <a:srcRect b="24828" l="0" r="0" t="0"/>
          <a:stretch/>
        </p:blipFill>
        <p:spPr>
          <a:xfrm rot="-5400000">
            <a:off x="4304950" y="1794264"/>
            <a:ext cx="5749626" cy="3928449"/>
          </a:xfrm>
          <a:prstGeom prst="rect">
            <a:avLst/>
          </a:prstGeom>
          <a:noFill/>
          <a:ln>
            <a:noFill/>
          </a:ln>
        </p:spPr>
      </p:pic>
      <p:pic>
        <p:nvPicPr>
          <p:cNvPr id="561" name="Google Shape;561;p82"/>
          <p:cNvPicPr preferRelativeResize="0"/>
          <p:nvPr/>
        </p:nvPicPr>
        <p:blipFill rotWithShape="1">
          <a:blip r:embed="rId3">
            <a:alphaModFix/>
          </a:blip>
          <a:srcRect b="24828" l="0" r="0" t="0"/>
          <a:stretch/>
        </p:blipFill>
        <p:spPr>
          <a:xfrm rot="5400000">
            <a:off x="-910587" y="1695264"/>
            <a:ext cx="5749626" cy="3928449"/>
          </a:xfrm>
          <a:prstGeom prst="rect">
            <a:avLst/>
          </a:prstGeom>
          <a:noFill/>
          <a:ln>
            <a:noFill/>
          </a:ln>
        </p:spPr>
      </p:pic>
      <p:pic>
        <p:nvPicPr>
          <p:cNvPr id="562" name="Google Shape;562;p82"/>
          <p:cNvPicPr preferRelativeResize="0"/>
          <p:nvPr/>
        </p:nvPicPr>
        <p:blipFill>
          <a:blip r:embed="rId4">
            <a:alphaModFix/>
          </a:blip>
          <a:stretch>
            <a:fillRect/>
          </a:stretch>
        </p:blipFill>
        <p:spPr>
          <a:xfrm rot="2498051">
            <a:off x="3191729" y="527645"/>
            <a:ext cx="2562818" cy="2562810"/>
          </a:xfrm>
          <a:prstGeom prst="rect">
            <a:avLst/>
          </a:prstGeom>
          <a:noFill/>
          <a:ln>
            <a:noFill/>
          </a:ln>
        </p:spPr>
      </p:pic>
      <p:grpSp>
        <p:nvGrpSpPr>
          <p:cNvPr id="563" name="Google Shape;563;p82"/>
          <p:cNvGrpSpPr/>
          <p:nvPr/>
        </p:nvGrpSpPr>
        <p:grpSpPr>
          <a:xfrm>
            <a:off x="3339263" y="1063575"/>
            <a:ext cx="1966038" cy="809400"/>
            <a:chOff x="-2831375" y="2340450"/>
            <a:chExt cx="1966038" cy="809400"/>
          </a:xfrm>
        </p:grpSpPr>
        <p:sp>
          <p:nvSpPr>
            <p:cNvPr id="564" name="Google Shape;564;p82"/>
            <p:cNvSpPr/>
            <p:nvPr/>
          </p:nvSpPr>
          <p:spPr>
            <a:xfrm>
              <a:off x="-2831375" y="2416648"/>
              <a:ext cx="501300" cy="5013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EAEAEA"/>
                  </a:solidFill>
                  <a:latin typeface="Open Sans ExtraBold"/>
                  <a:ea typeface="Open Sans ExtraBold"/>
                  <a:cs typeface="Open Sans ExtraBold"/>
                  <a:sym typeface="Open Sans ExtraBold"/>
                </a:rPr>
                <a:t>1</a:t>
              </a:r>
              <a:endParaRPr sz="2200">
                <a:solidFill>
                  <a:srgbClr val="EAEAEA"/>
                </a:solidFill>
                <a:latin typeface="Open Sans ExtraBold"/>
                <a:ea typeface="Open Sans ExtraBold"/>
                <a:cs typeface="Open Sans ExtraBold"/>
                <a:sym typeface="Open Sans ExtraBold"/>
              </a:endParaRPr>
            </a:p>
          </p:txBody>
        </p:sp>
        <p:sp>
          <p:nvSpPr>
            <p:cNvPr id="565" name="Google Shape;565;p82"/>
            <p:cNvSpPr txBox="1"/>
            <p:nvPr/>
          </p:nvSpPr>
          <p:spPr>
            <a:xfrm>
              <a:off x="-2301137" y="2340450"/>
              <a:ext cx="14358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User types app URL</a:t>
              </a:r>
              <a:endParaRPr sz="1600">
                <a:latin typeface="Open Sans"/>
                <a:ea typeface="Open Sans"/>
                <a:cs typeface="Open Sans"/>
                <a:sym typeface="Open Sans"/>
              </a:endParaRPr>
            </a:p>
          </p:txBody>
        </p:sp>
      </p:grpSp>
      <p:pic>
        <p:nvPicPr>
          <p:cNvPr id="566" name="Google Shape;566;p82"/>
          <p:cNvPicPr preferRelativeResize="0"/>
          <p:nvPr/>
        </p:nvPicPr>
        <p:blipFill>
          <a:blip r:embed="rId4">
            <a:alphaModFix/>
          </a:blip>
          <a:stretch>
            <a:fillRect/>
          </a:stretch>
        </p:blipFill>
        <p:spPr>
          <a:xfrm rot="2498051">
            <a:off x="3344129" y="3270845"/>
            <a:ext cx="2562818" cy="2562810"/>
          </a:xfrm>
          <a:prstGeom prst="rect">
            <a:avLst/>
          </a:prstGeom>
          <a:noFill/>
          <a:ln>
            <a:noFill/>
          </a:ln>
        </p:spPr>
      </p:pic>
      <p:pic>
        <p:nvPicPr>
          <p:cNvPr id="567" name="Google Shape;567;p82"/>
          <p:cNvPicPr preferRelativeResize="0"/>
          <p:nvPr/>
        </p:nvPicPr>
        <p:blipFill>
          <a:blip r:embed="rId4">
            <a:alphaModFix/>
          </a:blip>
          <a:stretch>
            <a:fillRect/>
          </a:stretch>
        </p:blipFill>
        <p:spPr>
          <a:xfrm rot="-8374843">
            <a:off x="3267929" y="1975445"/>
            <a:ext cx="2562818" cy="2562809"/>
          </a:xfrm>
          <a:prstGeom prst="rect">
            <a:avLst/>
          </a:prstGeom>
          <a:noFill/>
          <a:ln>
            <a:noFill/>
          </a:ln>
        </p:spPr>
      </p:pic>
      <p:grpSp>
        <p:nvGrpSpPr>
          <p:cNvPr id="568" name="Google Shape;568;p82"/>
          <p:cNvGrpSpPr/>
          <p:nvPr/>
        </p:nvGrpSpPr>
        <p:grpSpPr>
          <a:xfrm>
            <a:off x="3491663" y="3654375"/>
            <a:ext cx="2748138" cy="809400"/>
            <a:chOff x="-2831375" y="2188050"/>
            <a:chExt cx="2748138" cy="809400"/>
          </a:xfrm>
        </p:grpSpPr>
        <p:sp>
          <p:nvSpPr>
            <p:cNvPr id="569" name="Google Shape;569;p82"/>
            <p:cNvSpPr/>
            <p:nvPr/>
          </p:nvSpPr>
          <p:spPr>
            <a:xfrm>
              <a:off x="-2831375" y="2264248"/>
              <a:ext cx="501300" cy="5013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EAEAEA"/>
                  </a:solidFill>
                  <a:latin typeface="Open Sans ExtraBold"/>
                  <a:ea typeface="Open Sans ExtraBold"/>
                  <a:cs typeface="Open Sans ExtraBold"/>
                  <a:sym typeface="Open Sans ExtraBold"/>
                </a:rPr>
                <a:t>3</a:t>
              </a:r>
              <a:endParaRPr sz="2200">
                <a:solidFill>
                  <a:srgbClr val="EAEAEA"/>
                </a:solidFill>
                <a:latin typeface="Open Sans ExtraBold"/>
                <a:ea typeface="Open Sans ExtraBold"/>
                <a:cs typeface="Open Sans ExtraBold"/>
                <a:sym typeface="Open Sans ExtraBold"/>
              </a:endParaRPr>
            </a:p>
          </p:txBody>
        </p:sp>
        <p:sp>
          <p:nvSpPr>
            <p:cNvPr id="570" name="Google Shape;570;p82"/>
            <p:cNvSpPr txBox="1"/>
            <p:nvPr/>
          </p:nvSpPr>
          <p:spPr>
            <a:xfrm>
              <a:off x="-2301137" y="2188050"/>
              <a:ext cx="22179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User enters password &amp; updates</a:t>
              </a:r>
              <a:endParaRPr sz="1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p:txBody>
        </p:sp>
      </p:grpSp>
      <p:pic>
        <p:nvPicPr>
          <p:cNvPr id="571" name="Google Shape;571;p82"/>
          <p:cNvPicPr preferRelativeResize="0"/>
          <p:nvPr/>
        </p:nvPicPr>
        <p:blipFill>
          <a:blip r:embed="rId5">
            <a:alphaModFix/>
          </a:blip>
          <a:stretch>
            <a:fillRect/>
          </a:stretch>
        </p:blipFill>
        <p:spPr>
          <a:xfrm>
            <a:off x="29963" y="2612600"/>
            <a:ext cx="2103801" cy="2103801"/>
          </a:xfrm>
          <a:prstGeom prst="rect">
            <a:avLst/>
          </a:prstGeom>
          <a:noFill/>
          <a:ln>
            <a:noFill/>
          </a:ln>
        </p:spPr>
      </p:pic>
      <p:pic>
        <p:nvPicPr>
          <p:cNvPr id="572" name="Google Shape;572;p82"/>
          <p:cNvPicPr preferRelativeResize="0"/>
          <p:nvPr/>
        </p:nvPicPr>
        <p:blipFill>
          <a:blip r:embed="rId6">
            <a:alphaModFix/>
          </a:blip>
          <a:stretch>
            <a:fillRect/>
          </a:stretch>
        </p:blipFill>
        <p:spPr>
          <a:xfrm flipH="1" rot="-10423261">
            <a:off x="6400428" y="3710870"/>
            <a:ext cx="1658769" cy="1757736"/>
          </a:xfrm>
          <a:prstGeom prst="rect">
            <a:avLst/>
          </a:prstGeom>
          <a:noFill/>
          <a:ln>
            <a:noFill/>
          </a:ln>
        </p:spPr>
      </p:pic>
      <p:grpSp>
        <p:nvGrpSpPr>
          <p:cNvPr id="573" name="Google Shape;573;p82"/>
          <p:cNvGrpSpPr/>
          <p:nvPr/>
        </p:nvGrpSpPr>
        <p:grpSpPr>
          <a:xfrm>
            <a:off x="3169250" y="2244500"/>
            <a:ext cx="2747938" cy="809400"/>
            <a:chOff x="-4646712" y="2205863"/>
            <a:chExt cx="2747938" cy="809400"/>
          </a:xfrm>
        </p:grpSpPr>
        <p:sp>
          <p:nvSpPr>
            <p:cNvPr id="574" name="Google Shape;574;p82"/>
            <p:cNvSpPr/>
            <p:nvPr/>
          </p:nvSpPr>
          <p:spPr>
            <a:xfrm>
              <a:off x="-2400075" y="2283723"/>
              <a:ext cx="501300" cy="5013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EAEAEA"/>
                  </a:solidFill>
                  <a:latin typeface="Open Sans ExtraBold"/>
                  <a:ea typeface="Open Sans ExtraBold"/>
                  <a:cs typeface="Open Sans ExtraBold"/>
                  <a:sym typeface="Open Sans ExtraBold"/>
                </a:rPr>
                <a:t>2</a:t>
              </a:r>
              <a:endParaRPr sz="2200">
                <a:solidFill>
                  <a:srgbClr val="EAEAEA"/>
                </a:solidFill>
                <a:latin typeface="Open Sans ExtraBold"/>
                <a:ea typeface="Open Sans ExtraBold"/>
                <a:cs typeface="Open Sans ExtraBold"/>
                <a:sym typeface="Open Sans ExtraBold"/>
              </a:endParaRPr>
            </a:p>
          </p:txBody>
        </p:sp>
        <p:sp>
          <p:nvSpPr>
            <p:cNvPr id="575" name="Google Shape;575;p82"/>
            <p:cNvSpPr txBox="1"/>
            <p:nvPr/>
          </p:nvSpPr>
          <p:spPr>
            <a:xfrm>
              <a:off x="-4646712" y="2205863"/>
              <a:ext cx="2158200" cy="809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latin typeface="Open Sans"/>
                  <a:ea typeface="Open Sans"/>
                  <a:cs typeface="Open Sans"/>
                  <a:sym typeface="Open Sans"/>
                </a:rPr>
                <a:t>Server returns app pages to display</a:t>
              </a:r>
              <a:endParaRPr sz="1600">
                <a:latin typeface="Open Sans"/>
                <a:ea typeface="Open Sans"/>
                <a:cs typeface="Open Sans"/>
                <a:sym typeface="Open Sans"/>
              </a:endParaRPr>
            </a:p>
          </p:txBody>
        </p:sp>
      </p:grpSp>
      <p:pic>
        <p:nvPicPr>
          <p:cNvPr id="576" name="Google Shape;576;p82"/>
          <p:cNvPicPr preferRelativeResize="0"/>
          <p:nvPr/>
        </p:nvPicPr>
        <p:blipFill>
          <a:blip r:embed="rId4">
            <a:alphaModFix/>
          </a:blip>
          <a:stretch>
            <a:fillRect/>
          </a:stretch>
        </p:blipFill>
        <p:spPr>
          <a:xfrm rot="-8374843">
            <a:off x="3420329" y="4794845"/>
            <a:ext cx="2562818" cy="2562809"/>
          </a:xfrm>
          <a:prstGeom prst="rect">
            <a:avLst/>
          </a:prstGeom>
          <a:noFill/>
          <a:ln>
            <a:noFill/>
          </a:ln>
        </p:spPr>
      </p:pic>
      <p:grpSp>
        <p:nvGrpSpPr>
          <p:cNvPr id="577" name="Google Shape;577;p82"/>
          <p:cNvGrpSpPr/>
          <p:nvPr/>
        </p:nvGrpSpPr>
        <p:grpSpPr>
          <a:xfrm>
            <a:off x="2567875" y="4987700"/>
            <a:ext cx="3377088" cy="809400"/>
            <a:chOff x="-4028887" y="1977263"/>
            <a:chExt cx="3377088" cy="809400"/>
          </a:xfrm>
        </p:grpSpPr>
        <p:sp>
          <p:nvSpPr>
            <p:cNvPr id="578" name="Google Shape;578;p82"/>
            <p:cNvSpPr/>
            <p:nvPr/>
          </p:nvSpPr>
          <p:spPr>
            <a:xfrm>
              <a:off x="-1153100" y="2079773"/>
              <a:ext cx="501300" cy="5013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EAEAEA"/>
                  </a:solidFill>
                  <a:latin typeface="Open Sans ExtraBold"/>
                  <a:ea typeface="Open Sans ExtraBold"/>
                  <a:cs typeface="Open Sans ExtraBold"/>
                  <a:sym typeface="Open Sans ExtraBold"/>
                </a:rPr>
                <a:t>5</a:t>
              </a:r>
              <a:endParaRPr sz="2200">
                <a:solidFill>
                  <a:srgbClr val="EAEAEA"/>
                </a:solidFill>
                <a:latin typeface="Open Sans ExtraBold"/>
                <a:ea typeface="Open Sans ExtraBold"/>
                <a:cs typeface="Open Sans ExtraBold"/>
                <a:sym typeface="Open Sans ExtraBold"/>
              </a:endParaRPr>
            </a:p>
          </p:txBody>
        </p:sp>
        <p:sp>
          <p:nvSpPr>
            <p:cNvPr id="579" name="Google Shape;579;p82"/>
            <p:cNvSpPr txBox="1"/>
            <p:nvPr/>
          </p:nvSpPr>
          <p:spPr>
            <a:xfrm>
              <a:off x="-4028887" y="1977263"/>
              <a:ext cx="2816100" cy="809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700">
                  <a:solidFill>
                    <a:schemeClr val="dk1"/>
                  </a:solidFill>
                  <a:latin typeface="Open Sans"/>
                  <a:ea typeface="Open Sans"/>
                  <a:cs typeface="Open Sans"/>
                  <a:sym typeface="Open Sans"/>
                </a:rPr>
                <a:t>Server</a:t>
              </a:r>
              <a:r>
                <a:rPr lang="en" sz="1700">
                  <a:solidFill>
                    <a:schemeClr val="dk1"/>
                  </a:solidFill>
                  <a:latin typeface="Open Sans"/>
                  <a:ea typeface="Open Sans"/>
                  <a:cs typeface="Open Sans"/>
                  <a:sym typeface="Open Sans"/>
                </a:rPr>
                <a:t> updates the website with new changes</a:t>
              </a:r>
              <a:endParaRPr sz="17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p:txBody>
        </p:sp>
      </p:grpSp>
      <p:grpSp>
        <p:nvGrpSpPr>
          <p:cNvPr id="580" name="Google Shape;580;p82"/>
          <p:cNvGrpSpPr/>
          <p:nvPr/>
        </p:nvGrpSpPr>
        <p:grpSpPr>
          <a:xfrm>
            <a:off x="7531925" y="4651300"/>
            <a:ext cx="2634999" cy="2089525"/>
            <a:chOff x="6432850" y="5063600"/>
            <a:chExt cx="2634999" cy="2089525"/>
          </a:xfrm>
        </p:grpSpPr>
        <p:pic>
          <p:nvPicPr>
            <p:cNvPr id="581" name="Google Shape;581;p82"/>
            <p:cNvPicPr preferRelativeResize="0"/>
            <p:nvPr/>
          </p:nvPicPr>
          <p:blipFill>
            <a:blip r:embed="rId7">
              <a:alphaModFix/>
            </a:blip>
            <a:stretch>
              <a:fillRect/>
            </a:stretch>
          </p:blipFill>
          <p:spPr>
            <a:xfrm>
              <a:off x="6432850" y="5063600"/>
              <a:ext cx="1435824" cy="1435824"/>
            </a:xfrm>
            <a:prstGeom prst="rect">
              <a:avLst/>
            </a:prstGeom>
            <a:noFill/>
            <a:ln>
              <a:noFill/>
            </a:ln>
          </p:spPr>
        </p:pic>
        <p:sp>
          <p:nvSpPr>
            <p:cNvPr id="582" name="Google Shape;582;p82"/>
            <p:cNvSpPr txBox="1"/>
            <p:nvPr/>
          </p:nvSpPr>
          <p:spPr>
            <a:xfrm>
              <a:off x="6738649" y="6308925"/>
              <a:ext cx="2329200" cy="8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pen Sans"/>
                  <a:ea typeface="Open Sans"/>
                  <a:cs typeface="Open Sans"/>
                  <a:sym typeface="Open Sans"/>
                </a:rPr>
                <a:t>Database</a:t>
              </a:r>
              <a:endParaRPr sz="1500">
                <a:latin typeface="Open Sans"/>
                <a:ea typeface="Open Sans"/>
                <a:cs typeface="Open Sans"/>
                <a:sym typeface="Open Sans"/>
              </a:endParaRPr>
            </a:p>
          </p:txBody>
        </p:sp>
      </p:grpSp>
      <p:grpSp>
        <p:nvGrpSpPr>
          <p:cNvPr id="583" name="Google Shape;583;p82"/>
          <p:cNvGrpSpPr/>
          <p:nvPr/>
        </p:nvGrpSpPr>
        <p:grpSpPr>
          <a:xfrm>
            <a:off x="6964888" y="3716400"/>
            <a:ext cx="2056638" cy="1126500"/>
            <a:chOff x="-3593375" y="1807063"/>
            <a:chExt cx="2056638" cy="1126500"/>
          </a:xfrm>
        </p:grpSpPr>
        <p:sp>
          <p:nvSpPr>
            <p:cNvPr id="584" name="Google Shape;584;p82"/>
            <p:cNvSpPr/>
            <p:nvPr/>
          </p:nvSpPr>
          <p:spPr>
            <a:xfrm>
              <a:off x="-3593375" y="2035648"/>
              <a:ext cx="501300" cy="5013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EAEAEA"/>
                  </a:solidFill>
                  <a:latin typeface="Open Sans ExtraBold"/>
                  <a:ea typeface="Open Sans ExtraBold"/>
                  <a:cs typeface="Open Sans ExtraBold"/>
                  <a:sym typeface="Open Sans ExtraBold"/>
                </a:rPr>
                <a:t>4</a:t>
              </a:r>
              <a:endParaRPr sz="2200">
                <a:solidFill>
                  <a:srgbClr val="EAEAEA"/>
                </a:solidFill>
                <a:latin typeface="Open Sans ExtraBold"/>
                <a:ea typeface="Open Sans ExtraBold"/>
                <a:cs typeface="Open Sans ExtraBold"/>
                <a:sym typeface="Open Sans ExtraBold"/>
              </a:endParaRPr>
            </a:p>
          </p:txBody>
        </p:sp>
        <p:sp>
          <p:nvSpPr>
            <p:cNvPr id="585" name="Google Shape;585;p82"/>
            <p:cNvSpPr txBox="1"/>
            <p:nvPr/>
          </p:nvSpPr>
          <p:spPr>
            <a:xfrm>
              <a:off x="-3063137" y="1807063"/>
              <a:ext cx="1526400" cy="11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Server checks password and adds updates to DB</a:t>
              </a:r>
              <a:endParaRPr sz="1600">
                <a:latin typeface="Open Sans"/>
                <a:ea typeface="Open Sans"/>
                <a:cs typeface="Open Sans"/>
                <a:sym typeface="Open Sans"/>
              </a:endParaRPr>
            </a:p>
          </p:txBody>
        </p:sp>
      </p:grpSp>
      <p:sp>
        <p:nvSpPr>
          <p:cNvPr id="586" name="Google Shape;586;p82"/>
          <p:cNvSpPr txBox="1"/>
          <p:nvPr/>
        </p:nvSpPr>
        <p:spPr>
          <a:xfrm>
            <a:off x="0" y="1380425"/>
            <a:ext cx="1748100" cy="14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Open Sans"/>
                <a:ea typeface="Open Sans"/>
                <a:cs typeface="Open Sans"/>
                <a:sym typeface="Open Sans"/>
              </a:rPr>
              <a:t>Client Side </a:t>
            </a:r>
            <a:endParaRPr b="1" sz="2000">
              <a:latin typeface="Open Sans"/>
              <a:ea typeface="Open Sans"/>
              <a:cs typeface="Open Sans"/>
              <a:sym typeface="Open Sans"/>
            </a:endParaRPr>
          </a:p>
          <a:p>
            <a:pPr indent="0" lvl="0" marL="0" rtl="0" algn="l">
              <a:spcBef>
                <a:spcPts val="0"/>
              </a:spcBef>
              <a:spcAft>
                <a:spcPts val="0"/>
              </a:spcAft>
              <a:buNone/>
            </a:pPr>
            <a:r>
              <a:rPr b="1" lang="en" sz="2000">
                <a:latin typeface="Open Sans"/>
                <a:ea typeface="Open Sans"/>
                <a:cs typeface="Open Sans"/>
                <a:sym typeface="Open Sans"/>
              </a:rPr>
              <a:t>(Front-End)</a:t>
            </a:r>
            <a:endParaRPr b="1" sz="2000">
              <a:latin typeface="Open Sans"/>
              <a:ea typeface="Open Sans"/>
              <a:cs typeface="Open Sans"/>
              <a:sym typeface="Open Sans"/>
            </a:endParaRPr>
          </a:p>
        </p:txBody>
      </p:sp>
      <p:sp>
        <p:nvSpPr>
          <p:cNvPr id="587" name="Google Shape;587;p82"/>
          <p:cNvSpPr txBox="1"/>
          <p:nvPr/>
        </p:nvSpPr>
        <p:spPr>
          <a:xfrm>
            <a:off x="7419525" y="1380425"/>
            <a:ext cx="1748100" cy="93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000">
                <a:latin typeface="Open Sans"/>
                <a:ea typeface="Open Sans"/>
                <a:cs typeface="Open Sans"/>
                <a:sym typeface="Open Sans"/>
              </a:rPr>
              <a:t>Server Side</a:t>
            </a:r>
            <a:r>
              <a:rPr b="1" lang="en" sz="2000">
                <a:latin typeface="Open Sans"/>
                <a:ea typeface="Open Sans"/>
                <a:cs typeface="Open Sans"/>
                <a:sym typeface="Open Sans"/>
              </a:rPr>
              <a:t> </a:t>
            </a:r>
            <a:endParaRPr b="1" sz="2000">
              <a:latin typeface="Open Sans"/>
              <a:ea typeface="Open Sans"/>
              <a:cs typeface="Open Sans"/>
              <a:sym typeface="Open Sans"/>
            </a:endParaRPr>
          </a:p>
          <a:p>
            <a:pPr indent="0" lvl="0" marL="0" rtl="0" algn="r">
              <a:spcBef>
                <a:spcPts val="0"/>
              </a:spcBef>
              <a:spcAft>
                <a:spcPts val="0"/>
              </a:spcAft>
              <a:buNone/>
            </a:pPr>
            <a:r>
              <a:rPr b="1" lang="en" sz="2000">
                <a:latin typeface="Open Sans"/>
                <a:ea typeface="Open Sans"/>
                <a:cs typeface="Open Sans"/>
                <a:sym typeface="Open Sans"/>
              </a:rPr>
              <a:t>(</a:t>
            </a:r>
            <a:r>
              <a:rPr b="1" lang="en" sz="2000">
                <a:latin typeface="Open Sans"/>
                <a:ea typeface="Open Sans"/>
                <a:cs typeface="Open Sans"/>
                <a:sym typeface="Open Sans"/>
              </a:rPr>
              <a:t>Back-End</a:t>
            </a:r>
            <a:r>
              <a:rPr b="1" lang="en" sz="2000">
                <a:latin typeface="Open Sans"/>
                <a:ea typeface="Open Sans"/>
                <a:cs typeface="Open Sans"/>
                <a:sym typeface="Open Sans"/>
              </a:rPr>
              <a:t>)</a:t>
            </a:r>
            <a:endParaRPr b="1" sz="2000">
              <a:latin typeface="Open Sans"/>
              <a:ea typeface="Open Sans"/>
              <a:cs typeface="Open Sans"/>
              <a:sym typeface="Open Sans"/>
            </a:endParaRPr>
          </a:p>
        </p:txBody>
      </p:sp>
      <p:pic>
        <p:nvPicPr>
          <p:cNvPr id="588" name="Google Shape;588;p82"/>
          <p:cNvPicPr preferRelativeResize="0"/>
          <p:nvPr/>
        </p:nvPicPr>
        <p:blipFill>
          <a:blip r:embed="rId8">
            <a:alphaModFix/>
          </a:blip>
          <a:stretch>
            <a:fillRect/>
          </a:stretch>
        </p:blipFill>
        <p:spPr>
          <a:xfrm>
            <a:off x="7112350" y="2491700"/>
            <a:ext cx="1126401" cy="112640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9" name="Shape 1409"/>
        <p:cNvGrpSpPr/>
        <p:nvPr/>
      </p:nvGrpSpPr>
      <p:grpSpPr>
        <a:xfrm>
          <a:off x="0" y="0"/>
          <a:ext cx="0" cy="0"/>
          <a:chOff x="0" y="0"/>
          <a:chExt cx="0" cy="0"/>
        </a:xfrm>
      </p:grpSpPr>
      <p:sp>
        <p:nvSpPr>
          <p:cNvPr id="1410" name="Google Shape;1410;p163"/>
          <p:cNvSpPr txBox="1"/>
          <p:nvPr/>
        </p:nvSpPr>
        <p:spPr>
          <a:xfrm>
            <a:off x="232950" y="2230200"/>
            <a:ext cx="3564000" cy="4338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300"/>
              </a:spcBef>
              <a:spcAft>
                <a:spcPts val="0"/>
              </a:spcAft>
              <a:buClr>
                <a:srgbClr val="24292E"/>
              </a:buClr>
              <a:buSzPts val="1800"/>
              <a:buFont typeface="Open Sans"/>
              <a:buAutoNum type="arabicPeriod" startAt="19"/>
            </a:pPr>
            <a:r>
              <a:rPr lang="en" sz="1800">
                <a:solidFill>
                  <a:srgbClr val="24292E"/>
                </a:solidFill>
                <a:latin typeface="Open Sans"/>
                <a:ea typeface="Open Sans"/>
                <a:cs typeface="Open Sans"/>
                <a:sym typeface="Open Sans"/>
              </a:rPr>
              <a:t>G</a:t>
            </a:r>
            <a:r>
              <a:rPr lang="en" sz="1800">
                <a:solidFill>
                  <a:srgbClr val="24292E"/>
                </a:solidFill>
                <a:latin typeface="Open Sans"/>
                <a:ea typeface="Open Sans"/>
                <a:cs typeface="Open Sans"/>
                <a:sym typeface="Open Sans"/>
              </a:rPr>
              <a:t>o to the </a:t>
            </a:r>
            <a:r>
              <a:rPr b="1" lang="en" sz="1800">
                <a:solidFill>
                  <a:srgbClr val="5EA5E5"/>
                </a:solidFill>
                <a:latin typeface="Open Sans"/>
                <a:ea typeface="Open Sans"/>
                <a:cs typeface="Open Sans"/>
                <a:sym typeface="Open Sans"/>
              </a:rPr>
              <a:t>Firewall and virtual networks</a:t>
            </a:r>
            <a:r>
              <a:rPr lang="en" sz="1800">
                <a:solidFill>
                  <a:srgbClr val="24292E"/>
                </a:solidFill>
                <a:latin typeface="Open Sans"/>
                <a:ea typeface="Open Sans"/>
                <a:cs typeface="Open Sans"/>
                <a:sym typeface="Open Sans"/>
              </a:rPr>
              <a:t> tab under the same </a:t>
            </a:r>
            <a:r>
              <a:rPr b="1" lang="en" sz="1800">
                <a:solidFill>
                  <a:srgbClr val="5EA5E5"/>
                </a:solidFill>
                <a:latin typeface="Open Sans"/>
                <a:ea typeface="Open Sans"/>
                <a:cs typeface="Open Sans"/>
                <a:sym typeface="Open Sans"/>
              </a:rPr>
              <a:t>Settings</a:t>
            </a:r>
            <a:r>
              <a:rPr lang="en" sz="1800">
                <a:solidFill>
                  <a:srgbClr val="24292E"/>
                </a:solidFill>
                <a:latin typeface="Open Sans"/>
                <a:ea typeface="Open Sans"/>
                <a:cs typeface="Open Sans"/>
                <a:sym typeface="Open Sans"/>
              </a:rPr>
              <a:t> category.</a:t>
            </a:r>
            <a:endParaRPr sz="1800">
              <a:solidFill>
                <a:srgbClr val="24292E"/>
              </a:solidFill>
              <a:latin typeface="Open Sans"/>
              <a:ea typeface="Open Sans"/>
              <a:cs typeface="Open Sans"/>
              <a:sym typeface="Open Sans"/>
            </a:endParaRPr>
          </a:p>
          <a:p>
            <a:pPr indent="-342900" lvl="0" marL="457200" rtl="0" algn="l">
              <a:lnSpc>
                <a:spcPct val="115000"/>
              </a:lnSpc>
              <a:spcBef>
                <a:spcPts val="1000"/>
              </a:spcBef>
              <a:spcAft>
                <a:spcPts val="0"/>
              </a:spcAft>
              <a:buClr>
                <a:srgbClr val="24292E"/>
              </a:buClr>
              <a:buSzPts val="1800"/>
              <a:buFont typeface="Open Sans"/>
              <a:buAutoNum type="arabicPeriod" startAt="19"/>
            </a:pPr>
            <a:r>
              <a:rPr lang="en" sz="1800">
                <a:solidFill>
                  <a:srgbClr val="24292E"/>
                </a:solidFill>
                <a:latin typeface="Open Sans"/>
                <a:ea typeface="Open Sans"/>
                <a:cs typeface="Open Sans"/>
                <a:sym typeface="Open Sans"/>
              </a:rPr>
              <a:t>For the purposes of this workshop, select </a:t>
            </a:r>
            <a:r>
              <a:rPr b="1" lang="en" sz="1800">
                <a:solidFill>
                  <a:srgbClr val="5EA5E5"/>
                </a:solidFill>
                <a:latin typeface="Open Sans"/>
                <a:ea typeface="Open Sans"/>
                <a:cs typeface="Open Sans"/>
                <a:sym typeface="Open Sans"/>
              </a:rPr>
              <a:t>All networks</a:t>
            </a:r>
            <a:r>
              <a:rPr lang="en" sz="1800">
                <a:solidFill>
                  <a:srgbClr val="24292E"/>
                </a:solidFill>
                <a:latin typeface="Open Sans"/>
                <a:ea typeface="Open Sans"/>
                <a:cs typeface="Open Sans"/>
                <a:sym typeface="Open Sans"/>
              </a:rPr>
              <a:t> under </a:t>
            </a:r>
            <a:r>
              <a:rPr b="1" lang="en" sz="1800">
                <a:solidFill>
                  <a:srgbClr val="5EA5E5"/>
                </a:solidFill>
                <a:latin typeface="Open Sans"/>
                <a:ea typeface="Open Sans"/>
                <a:cs typeface="Open Sans"/>
                <a:sym typeface="Open Sans"/>
              </a:rPr>
              <a:t>Allow access from:</a:t>
            </a:r>
            <a:r>
              <a:rPr lang="en" sz="1800">
                <a:solidFill>
                  <a:srgbClr val="24292E"/>
                </a:solidFill>
                <a:latin typeface="Open Sans"/>
                <a:ea typeface="Open Sans"/>
                <a:cs typeface="Open Sans"/>
                <a:sym typeface="Open Sans"/>
              </a:rPr>
              <a:t> (you wouldn't do this in a production app).</a:t>
            </a:r>
            <a:endParaRPr sz="1800">
              <a:solidFill>
                <a:srgbClr val="24292E"/>
              </a:solidFill>
              <a:latin typeface="Open Sans"/>
              <a:ea typeface="Open Sans"/>
              <a:cs typeface="Open Sans"/>
              <a:sym typeface="Open Sans"/>
            </a:endParaRPr>
          </a:p>
          <a:p>
            <a:pPr indent="-342900" lvl="0" marL="457200" rtl="0" algn="l">
              <a:lnSpc>
                <a:spcPct val="115000"/>
              </a:lnSpc>
              <a:spcBef>
                <a:spcPts val="1000"/>
              </a:spcBef>
              <a:spcAft>
                <a:spcPts val="1000"/>
              </a:spcAft>
              <a:buClr>
                <a:srgbClr val="24292E"/>
              </a:buClr>
              <a:buSzPts val="1800"/>
              <a:buFont typeface="Open Sans"/>
              <a:buAutoNum type="arabicPeriod" startAt="19"/>
            </a:pPr>
            <a:r>
              <a:rPr lang="en" sz="1800">
                <a:solidFill>
                  <a:srgbClr val="24292E"/>
                </a:solidFill>
                <a:latin typeface="Open Sans"/>
                <a:ea typeface="Open Sans"/>
                <a:cs typeface="Open Sans"/>
                <a:sym typeface="Open Sans"/>
              </a:rPr>
              <a:t>Save! </a:t>
            </a:r>
            <a:endParaRPr sz="1800">
              <a:solidFill>
                <a:srgbClr val="24292E"/>
              </a:solidFill>
              <a:latin typeface="Open Sans"/>
              <a:ea typeface="Open Sans"/>
              <a:cs typeface="Open Sans"/>
              <a:sym typeface="Open Sans"/>
            </a:endParaRPr>
          </a:p>
        </p:txBody>
      </p:sp>
      <p:sp>
        <p:nvSpPr>
          <p:cNvPr id="1411" name="Google Shape;1411;p16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 Cosmos Resource</a:t>
            </a:r>
            <a:endParaRPr b="1" sz="3000">
              <a:solidFill>
                <a:srgbClr val="000000"/>
              </a:solidFill>
              <a:latin typeface="Open Sans"/>
              <a:ea typeface="Open Sans"/>
              <a:cs typeface="Open Sans"/>
              <a:sym typeface="Open Sans"/>
            </a:endParaRPr>
          </a:p>
        </p:txBody>
      </p:sp>
      <p:pic>
        <p:nvPicPr>
          <p:cNvPr id="1412" name="Google Shape;1412;p163"/>
          <p:cNvPicPr preferRelativeResize="0"/>
          <p:nvPr/>
        </p:nvPicPr>
        <p:blipFill>
          <a:blip r:embed="rId3">
            <a:alphaModFix/>
          </a:blip>
          <a:stretch>
            <a:fillRect/>
          </a:stretch>
        </p:blipFill>
        <p:spPr>
          <a:xfrm>
            <a:off x="3796951" y="2230200"/>
            <a:ext cx="5185500" cy="3647583"/>
          </a:xfrm>
          <a:prstGeom prst="rect">
            <a:avLst/>
          </a:prstGeom>
          <a:noFill/>
          <a:ln cap="flat" cmpd="sng" w="19050">
            <a:solidFill>
              <a:srgbClr val="000000"/>
            </a:solidFill>
            <a:prstDash val="solid"/>
            <a:round/>
            <a:headEnd len="sm" w="sm" type="none"/>
            <a:tailEnd len="sm" w="sm" type="none"/>
          </a:ln>
        </p:spPr>
      </p:pic>
      <p:sp>
        <p:nvSpPr>
          <p:cNvPr id="1413" name="Google Shape;1413;p163"/>
          <p:cNvSpPr txBox="1"/>
          <p:nvPr/>
        </p:nvSpPr>
        <p:spPr>
          <a:xfrm>
            <a:off x="2399700" y="1315900"/>
            <a:ext cx="4344600" cy="61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2200">
                <a:solidFill>
                  <a:srgbClr val="5EA5E5"/>
                </a:solidFill>
                <a:latin typeface="Open Sans"/>
                <a:ea typeface="Open Sans"/>
                <a:cs typeface="Open Sans"/>
                <a:sym typeface="Open Sans"/>
              </a:rPr>
              <a:t>Instructions</a:t>
            </a:r>
            <a:endParaRPr b="1" sz="2200">
              <a:solidFill>
                <a:srgbClr val="5EA5E5"/>
              </a:solidFill>
              <a:latin typeface="Open Sans"/>
              <a:ea typeface="Open Sans"/>
              <a:cs typeface="Open Sans"/>
              <a:sym typeface="Open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7" name="Shape 1417"/>
        <p:cNvGrpSpPr/>
        <p:nvPr/>
      </p:nvGrpSpPr>
      <p:grpSpPr>
        <a:xfrm>
          <a:off x="0" y="0"/>
          <a:ext cx="0" cy="0"/>
          <a:chOff x="0" y="0"/>
          <a:chExt cx="0" cy="0"/>
        </a:xfrm>
      </p:grpSpPr>
      <p:sp>
        <p:nvSpPr>
          <p:cNvPr id="1418" name="Google Shape;1418;p164"/>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64"/>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Now that your database is set up, we'll create something called an App Service Plan. </a:t>
            </a:r>
            <a:endParaRPr b="1" sz="2800">
              <a:solidFill>
                <a:schemeClr val="lt1"/>
              </a:solidFill>
              <a:latin typeface="Open Sans"/>
              <a:ea typeface="Open Sans"/>
              <a:cs typeface="Open Sans"/>
              <a:sym typeface="Open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3" name="Shape 1423"/>
        <p:cNvGrpSpPr/>
        <p:nvPr/>
      </p:nvGrpSpPr>
      <p:grpSpPr>
        <a:xfrm>
          <a:off x="0" y="0"/>
          <a:ext cx="0" cy="0"/>
          <a:chOff x="0" y="0"/>
          <a:chExt cx="0" cy="0"/>
        </a:xfrm>
      </p:grpSpPr>
      <p:sp>
        <p:nvSpPr>
          <p:cNvPr id="1424" name="Google Shape;1424;p165"/>
          <p:cNvSpPr txBox="1"/>
          <p:nvPr/>
        </p:nvSpPr>
        <p:spPr>
          <a:xfrm>
            <a:off x="513900" y="1218525"/>
            <a:ext cx="8116200" cy="3758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300"/>
              </a:spcBef>
              <a:spcAft>
                <a:spcPts val="0"/>
              </a:spcAft>
              <a:buClr>
                <a:srgbClr val="24292E"/>
              </a:buClr>
              <a:buSzPts val="1800"/>
              <a:buFont typeface="Open Sans"/>
              <a:buAutoNum type="arabicPeriod"/>
            </a:pPr>
            <a:r>
              <a:rPr lang="en" sz="1800">
                <a:solidFill>
                  <a:srgbClr val="24292E"/>
                </a:solidFill>
                <a:latin typeface="Open Sans"/>
                <a:ea typeface="Open Sans"/>
                <a:cs typeface="Open Sans"/>
                <a:sym typeface="Open Sans"/>
              </a:rPr>
              <a:t>Return to portal.azure.com </a:t>
            </a:r>
            <a:endParaRPr sz="1800">
              <a:solidFill>
                <a:srgbClr val="24292E"/>
              </a:solidFill>
              <a:latin typeface="Open Sans"/>
              <a:ea typeface="Open Sans"/>
              <a:cs typeface="Open Sans"/>
              <a:sym typeface="Open Sans"/>
            </a:endParaRPr>
          </a:p>
          <a:p>
            <a:pPr indent="-342900" lvl="0" marL="457200" rtl="0" algn="l">
              <a:lnSpc>
                <a:spcPct val="115000"/>
              </a:lnSpc>
              <a:spcBef>
                <a:spcPts val="1000"/>
              </a:spcBef>
              <a:spcAft>
                <a:spcPts val="0"/>
              </a:spcAft>
              <a:buClr>
                <a:srgbClr val="24292E"/>
              </a:buClr>
              <a:buSzPts val="1800"/>
              <a:buFont typeface="Open Sans"/>
              <a:buAutoNum type="arabicPeriod"/>
            </a:pPr>
            <a:r>
              <a:rPr lang="en" sz="1800">
                <a:solidFill>
                  <a:srgbClr val="24292E"/>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Create a Resource</a:t>
            </a:r>
            <a:r>
              <a:rPr lang="en" sz="1800">
                <a:solidFill>
                  <a:srgbClr val="24292E"/>
                </a:solidFill>
                <a:latin typeface="Open Sans"/>
                <a:ea typeface="Open Sans"/>
                <a:cs typeface="Open Sans"/>
                <a:sym typeface="Open Sans"/>
              </a:rPr>
              <a:t> then search for "App Service Plan (Classic)".</a:t>
            </a:r>
            <a:br>
              <a:rPr lang="en" sz="1800">
                <a:solidFill>
                  <a:srgbClr val="24292E"/>
                </a:solidFill>
                <a:latin typeface="Open Sans"/>
                <a:ea typeface="Open Sans"/>
                <a:cs typeface="Open Sans"/>
                <a:sym typeface="Open Sans"/>
              </a:rPr>
            </a:br>
            <a:br>
              <a:rPr lang="en" sz="1800">
                <a:solidFill>
                  <a:srgbClr val="24292E"/>
                </a:solidFill>
                <a:latin typeface="Open Sans"/>
                <a:ea typeface="Open Sans"/>
                <a:cs typeface="Open Sans"/>
                <a:sym typeface="Open Sans"/>
              </a:rPr>
            </a:br>
            <a:br>
              <a:rPr lang="en" sz="1800">
                <a:solidFill>
                  <a:srgbClr val="24292E"/>
                </a:solidFill>
                <a:latin typeface="Open Sans"/>
                <a:ea typeface="Open Sans"/>
                <a:cs typeface="Open Sans"/>
                <a:sym typeface="Open Sans"/>
              </a:rPr>
            </a:br>
            <a:br>
              <a:rPr lang="en" sz="1800">
                <a:solidFill>
                  <a:srgbClr val="24292E"/>
                </a:solidFill>
                <a:latin typeface="Open Sans"/>
                <a:ea typeface="Open Sans"/>
                <a:cs typeface="Open Sans"/>
                <a:sym typeface="Open Sans"/>
              </a:rPr>
            </a:br>
            <a:br>
              <a:rPr lang="en" sz="1800">
                <a:solidFill>
                  <a:srgbClr val="24292E"/>
                </a:solidFill>
                <a:latin typeface="Open Sans"/>
                <a:ea typeface="Open Sans"/>
                <a:cs typeface="Open Sans"/>
                <a:sym typeface="Open Sans"/>
              </a:rPr>
            </a:br>
            <a:br>
              <a:rPr lang="en" sz="1800">
                <a:solidFill>
                  <a:srgbClr val="24292E"/>
                </a:solidFill>
                <a:latin typeface="Open Sans"/>
                <a:ea typeface="Open Sans"/>
                <a:cs typeface="Open Sans"/>
                <a:sym typeface="Open Sans"/>
              </a:rPr>
            </a:br>
            <a:br>
              <a:rPr lang="en" sz="1800">
                <a:solidFill>
                  <a:srgbClr val="24292E"/>
                </a:solidFill>
                <a:latin typeface="Open Sans"/>
                <a:ea typeface="Open Sans"/>
                <a:cs typeface="Open Sans"/>
                <a:sym typeface="Open Sans"/>
              </a:rPr>
            </a:br>
            <a:endParaRPr sz="1800">
              <a:solidFill>
                <a:srgbClr val="24292E"/>
              </a:solidFill>
              <a:latin typeface="Open Sans"/>
              <a:ea typeface="Open Sans"/>
              <a:cs typeface="Open Sans"/>
              <a:sym typeface="Open Sans"/>
            </a:endParaRPr>
          </a:p>
          <a:p>
            <a:pPr indent="-342900" lvl="0" marL="457200" rtl="0" algn="l">
              <a:lnSpc>
                <a:spcPct val="115000"/>
              </a:lnSpc>
              <a:spcBef>
                <a:spcPts val="1000"/>
              </a:spcBef>
              <a:spcAft>
                <a:spcPts val="0"/>
              </a:spcAft>
              <a:buClr>
                <a:srgbClr val="24292E"/>
              </a:buClr>
              <a:buSzPts val="1800"/>
              <a:buFont typeface="Open Sans"/>
              <a:buAutoNum type="arabicPeriod"/>
            </a:pPr>
            <a:r>
              <a:rPr lang="en" sz="1800">
                <a:solidFill>
                  <a:srgbClr val="24292E"/>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App Service Plan</a:t>
            </a:r>
            <a:r>
              <a:rPr lang="en" sz="1800">
                <a:solidFill>
                  <a:srgbClr val="24292E"/>
                </a:solidFill>
                <a:latin typeface="Open Sans"/>
                <a:ea typeface="Open Sans"/>
                <a:cs typeface="Open Sans"/>
                <a:sym typeface="Open Sans"/>
              </a:rPr>
              <a:t> then select </a:t>
            </a:r>
            <a:r>
              <a:rPr b="1" lang="en" sz="1800">
                <a:solidFill>
                  <a:srgbClr val="5EA5E5"/>
                </a:solidFill>
                <a:latin typeface="Open Sans"/>
                <a:ea typeface="Open Sans"/>
                <a:cs typeface="Open Sans"/>
                <a:sym typeface="Open Sans"/>
              </a:rPr>
              <a:t>Create</a:t>
            </a:r>
            <a:r>
              <a:rPr lang="en" sz="1800">
                <a:solidFill>
                  <a:srgbClr val="24292E"/>
                </a:solidFill>
                <a:latin typeface="Open Sans"/>
                <a:ea typeface="Open Sans"/>
                <a:cs typeface="Open Sans"/>
                <a:sym typeface="Open Sans"/>
              </a:rPr>
              <a:t> in the panel that opens. </a:t>
            </a:r>
            <a:endParaRPr sz="1800">
              <a:solidFill>
                <a:srgbClr val="24292E"/>
              </a:solidFill>
              <a:latin typeface="Open Sans"/>
              <a:ea typeface="Open Sans"/>
              <a:cs typeface="Open Sans"/>
              <a:sym typeface="Open Sans"/>
            </a:endParaRPr>
          </a:p>
        </p:txBody>
      </p:sp>
      <p:sp>
        <p:nvSpPr>
          <p:cNvPr id="1425" name="Google Shape;1425;p16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an App Service Plan</a:t>
            </a:r>
            <a:endParaRPr b="1" sz="3000">
              <a:solidFill>
                <a:srgbClr val="000000"/>
              </a:solidFill>
              <a:latin typeface="Open Sans"/>
              <a:ea typeface="Open Sans"/>
              <a:cs typeface="Open Sans"/>
              <a:sym typeface="Open Sans"/>
            </a:endParaRPr>
          </a:p>
        </p:txBody>
      </p:sp>
      <p:pic>
        <p:nvPicPr>
          <p:cNvPr id="1426" name="Google Shape;1426;p165"/>
          <p:cNvPicPr preferRelativeResize="0"/>
          <p:nvPr/>
        </p:nvPicPr>
        <p:blipFill>
          <a:blip r:embed="rId3">
            <a:alphaModFix/>
          </a:blip>
          <a:stretch>
            <a:fillRect/>
          </a:stretch>
        </p:blipFill>
        <p:spPr>
          <a:xfrm>
            <a:off x="1149188" y="2221900"/>
            <a:ext cx="6845623" cy="1957000"/>
          </a:xfrm>
          <a:prstGeom prst="rect">
            <a:avLst/>
          </a:prstGeom>
          <a:noFill/>
          <a:ln cap="flat" cmpd="sng" w="19050">
            <a:solidFill>
              <a:srgbClr val="000000"/>
            </a:solidFill>
            <a:prstDash val="solid"/>
            <a:round/>
            <a:headEnd len="sm" w="sm" type="none"/>
            <a:tailEnd len="sm" w="sm" type="none"/>
          </a:ln>
        </p:spPr>
      </p:pic>
      <p:pic>
        <p:nvPicPr>
          <p:cNvPr id="1427" name="Google Shape;1427;p165"/>
          <p:cNvPicPr preferRelativeResize="0"/>
          <p:nvPr/>
        </p:nvPicPr>
        <p:blipFill>
          <a:blip r:embed="rId4">
            <a:alphaModFix/>
          </a:blip>
          <a:stretch>
            <a:fillRect/>
          </a:stretch>
        </p:blipFill>
        <p:spPr>
          <a:xfrm>
            <a:off x="1718688" y="4824525"/>
            <a:ext cx="5706624" cy="1795107"/>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166"/>
          <p:cNvSpPr txBox="1"/>
          <p:nvPr/>
        </p:nvSpPr>
        <p:spPr>
          <a:xfrm>
            <a:off x="513900" y="2228150"/>
            <a:ext cx="3480300" cy="4442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300"/>
              </a:spcBef>
              <a:spcAft>
                <a:spcPts val="0"/>
              </a:spcAft>
              <a:buClr>
                <a:srgbClr val="24292E"/>
              </a:buClr>
              <a:buSzPts val="1800"/>
              <a:buFont typeface="Open Sans"/>
              <a:buAutoNum type="arabicPeriod" startAt="4"/>
            </a:pPr>
            <a:r>
              <a:rPr lang="en" sz="1800">
                <a:solidFill>
                  <a:srgbClr val="24292E"/>
                </a:solidFill>
                <a:latin typeface="Open Sans"/>
                <a:ea typeface="Open Sans"/>
                <a:cs typeface="Open Sans"/>
                <a:sym typeface="Open Sans"/>
              </a:rPr>
              <a:t>In the panel that opens, name your service plan </a:t>
            </a:r>
            <a:r>
              <a:rPr b="1" lang="en" sz="1800">
                <a:solidFill>
                  <a:srgbClr val="5EA5E5"/>
                </a:solidFill>
                <a:latin typeface="Open Sans"/>
                <a:ea typeface="Open Sans"/>
                <a:cs typeface="Open Sans"/>
                <a:sym typeface="Open Sans"/>
              </a:rPr>
              <a:t>HackerLogPlan</a:t>
            </a:r>
            <a:r>
              <a:rPr lang="en" sz="1800">
                <a:solidFill>
                  <a:srgbClr val="24292E"/>
                </a:solidFill>
                <a:latin typeface="Open Sans"/>
                <a:ea typeface="Open Sans"/>
                <a:cs typeface="Open Sans"/>
                <a:sym typeface="Open Sans"/>
              </a:rPr>
              <a:t>. </a:t>
            </a:r>
            <a:br>
              <a:rPr lang="en" sz="1800">
                <a:solidFill>
                  <a:srgbClr val="24292E"/>
                </a:solidFill>
                <a:latin typeface="Open Sans"/>
                <a:ea typeface="Open Sans"/>
                <a:cs typeface="Open Sans"/>
                <a:sym typeface="Open Sans"/>
              </a:rPr>
            </a:br>
            <a:endParaRPr sz="1800">
              <a:solidFill>
                <a:srgbClr val="24292E"/>
              </a:solidFill>
              <a:latin typeface="Open Sans"/>
              <a:ea typeface="Open Sans"/>
              <a:cs typeface="Open Sans"/>
              <a:sym typeface="Open Sans"/>
            </a:endParaRPr>
          </a:p>
          <a:p>
            <a:pPr indent="-342900" lvl="0" marL="457200" rtl="0" algn="l">
              <a:lnSpc>
                <a:spcPct val="115000"/>
              </a:lnSpc>
              <a:spcBef>
                <a:spcPts val="0"/>
              </a:spcBef>
              <a:spcAft>
                <a:spcPts val="0"/>
              </a:spcAft>
              <a:buClr>
                <a:srgbClr val="24292E"/>
              </a:buClr>
              <a:buSzPts val="1800"/>
              <a:buFont typeface="Open Sans"/>
              <a:buAutoNum type="arabicPeriod" startAt="4"/>
            </a:pPr>
            <a:r>
              <a:rPr lang="en" sz="1800">
                <a:solidFill>
                  <a:srgbClr val="24292E"/>
                </a:solidFill>
                <a:latin typeface="Open Sans"/>
                <a:ea typeface="Open Sans"/>
                <a:cs typeface="Open Sans"/>
                <a:sym typeface="Open Sans"/>
              </a:rPr>
              <a:t>Select the Resource Group you made previously. </a:t>
            </a:r>
            <a:br>
              <a:rPr lang="en" sz="1800">
                <a:solidFill>
                  <a:srgbClr val="24292E"/>
                </a:solidFill>
                <a:latin typeface="Open Sans"/>
                <a:ea typeface="Open Sans"/>
                <a:cs typeface="Open Sans"/>
                <a:sym typeface="Open Sans"/>
              </a:rPr>
            </a:br>
            <a:endParaRPr sz="1800">
              <a:solidFill>
                <a:srgbClr val="24292E"/>
              </a:solidFill>
              <a:latin typeface="Open Sans"/>
              <a:ea typeface="Open Sans"/>
              <a:cs typeface="Open Sans"/>
              <a:sym typeface="Open Sans"/>
            </a:endParaRPr>
          </a:p>
          <a:p>
            <a:pPr indent="-342900" lvl="0" marL="457200" rtl="0" algn="l">
              <a:lnSpc>
                <a:spcPct val="115000"/>
              </a:lnSpc>
              <a:spcBef>
                <a:spcPts val="0"/>
              </a:spcBef>
              <a:spcAft>
                <a:spcPts val="0"/>
              </a:spcAft>
              <a:buClr>
                <a:srgbClr val="24292E"/>
              </a:buClr>
              <a:buSzPts val="1800"/>
              <a:buFont typeface="Open Sans"/>
              <a:buAutoNum type="arabicPeriod" startAt="4"/>
            </a:pPr>
            <a:r>
              <a:rPr lang="en" sz="1800">
                <a:solidFill>
                  <a:srgbClr val="24292E"/>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Linux</a:t>
            </a:r>
            <a:r>
              <a:rPr lang="en" sz="1800">
                <a:solidFill>
                  <a:srgbClr val="24292E"/>
                </a:solidFill>
                <a:latin typeface="Open Sans"/>
                <a:ea typeface="Open Sans"/>
                <a:cs typeface="Open Sans"/>
                <a:sym typeface="Open Sans"/>
              </a:rPr>
              <a:t> as your operating system. </a:t>
            </a:r>
            <a:br>
              <a:rPr lang="en" sz="1800">
                <a:solidFill>
                  <a:srgbClr val="24292E"/>
                </a:solidFill>
                <a:latin typeface="Open Sans"/>
                <a:ea typeface="Open Sans"/>
                <a:cs typeface="Open Sans"/>
                <a:sym typeface="Open Sans"/>
              </a:rPr>
            </a:br>
            <a:endParaRPr sz="1800">
              <a:solidFill>
                <a:srgbClr val="24292E"/>
              </a:solidFill>
              <a:latin typeface="Open Sans"/>
              <a:ea typeface="Open Sans"/>
              <a:cs typeface="Open Sans"/>
              <a:sym typeface="Open Sans"/>
            </a:endParaRPr>
          </a:p>
          <a:p>
            <a:pPr indent="-342900" lvl="0" marL="457200" rtl="0" algn="l">
              <a:lnSpc>
                <a:spcPct val="115000"/>
              </a:lnSpc>
              <a:spcBef>
                <a:spcPts val="0"/>
              </a:spcBef>
              <a:spcAft>
                <a:spcPts val="0"/>
              </a:spcAft>
              <a:buClr>
                <a:srgbClr val="24292E"/>
              </a:buClr>
              <a:buSzPts val="1800"/>
              <a:buFont typeface="Open Sans"/>
              <a:buAutoNum type="arabicPeriod" startAt="4"/>
            </a:pPr>
            <a:r>
              <a:rPr lang="en" sz="1800">
                <a:solidFill>
                  <a:srgbClr val="24292E"/>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East US</a:t>
            </a:r>
            <a:r>
              <a:rPr lang="en" sz="1800">
                <a:solidFill>
                  <a:srgbClr val="24292E"/>
                </a:solidFill>
                <a:latin typeface="Open Sans"/>
                <a:ea typeface="Open Sans"/>
                <a:cs typeface="Open Sans"/>
                <a:sym typeface="Open Sans"/>
              </a:rPr>
              <a:t>.</a:t>
            </a:r>
            <a:br>
              <a:rPr lang="en" sz="1800">
                <a:solidFill>
                  <a:srgbClr val="24292E"/>
                </a:solidFill>
                <a:latin typeface="Open Sans"/>
                <a:ea typeface="Open Sans"/>
                <a:cs typeface="Open Sans"/>
                <a:sym typeface="Open Sans"/>
              </a:rPr>
            </a:br>
            <a:endParaRPr sz="1800">
              <a:solidFill>
                <a:srgbClr val="24292E"/>
              </a:solidFill>
              <a:latin typeface="Open Sans"/>
              <a:ea typeface="Open Sans"/>
              <a:cs typeface="Open Sans"/>
              <a:sym typeface="Open Sans"/>
            </a:endParaRPr>
          </a:p>
          <a:p>
            <a:pPr indent="-342900" lvl="0" marL="457200" rtl="0" algn="l">
              <a:lnSpc>
                <a:spcPct val="115000"/>
              </a:lnSpc>
              <a:spcBef>
                <a:spcPts val="0"/>
              </a:spcBef>
              <a:spcAft>
                <a:spcPts val="0"/>
              </a:spcAft>
              <a:buClr>
                <a:srgbClr val="24292E"/>
              </a:buClr>
              <a:buSzPts val="1800"/>
              <a:buFont typeface="Open Sans"/>
              <a:buAutoNum type="arabicPeriod" startAt="4"/>
            </a:pPr>
            <a:r>
              <a:rPr lang="en" sz="1800">
                <a:solidFill>
                  <a:srgbClr val="24292E"/>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Pricing tier</a:t>
            </a:r>
            <a:r>
              <a:rPr lang="en" sz="1800">
                <a:solidFill>
                  <a:srgbClr val="24292E"/>
                </a:solidFill>
                <a:latin typeface="Open Sans"/>
                <a:ea typeface="Open Sans"/>
                <a:cs typeface="Open Sans"/>
                <a:sym typeface="Open Sans"/>
              </a:rPr>
              <a:t>.</a:t>
            </a:r>
            <a:endParaRPr sz="1800">
              <a:solidFill>
                <a:srgbClr val="24292E"/>
              </a:solidFill>
              <a:latin typeface="Open Sans"/>
              <a:ea typeface="Open Sans"/>
              <a:cs typeface="Open Sans"/>
              <a:sym typeface="Open Sans"/>
            </a:endParaRPr>
          </a:p>
        </p:txBody>
      </p:sp>
      <p:sp>
        <p:nvSpPr>
          <p:cNvPr id="1433" name="Google Shape;1433;p16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an App Service Plan</a:t>
            </a:r>
            <a:endParaRPr b="1" sz="3000">
              <a:solidFill>
                <a:srgbClr val="000000"/>
              </a:solidFill>
              <a:latin typeface="Open Sans"/>
              <a:ea typeface="Open Sans"/>
              <a:cs typeface="Open Sans"/>
              <a:sym typeface="Open Sans"/>
            </a:endParaRPr>
          </a:p>
        </p:txBody>
      </p:sp>
      <p:pic>
        <p:nvPicPr>
          <p:cNvPr id="1434" name="Google Shape;1434;p166"/>
          <p:cNvPicPr preferRelativeResize="0"/>
          <p:nvPr/>
        </p:nvPicPr>
        <p:blipFill>
          <a:blip r:embed="rId3">
            <a:alphaModFix/>
          </a:blip>
          <a:stretch>
            <a:fillRect/>
          </a:stretch>
        </p:blipFill>
        <p:spPr>
          <a:xfrm>
            <a:off x="4720800" y="1521550"/>
            <a:ext cx="3501228" cy="5150650"/>
          </a:xfrm>
          <a:prstGeom prst="rect">
            <a:avLst/>
          </a:prstGeom>
          <a:noFill/>
          <a:ln cap="flat" cmpd="sng" w="19050">
            <a:solidFill>
              <a:srgbClr val="000000"/>
            </a:solidFill>
            <a:prstDash val="solid"/>
            <a:round/>
            <a:headEnd len="sm" w="sm" type="none"/>
            <a:tailEnd len="sm" w="sm" type="none"/>
          </a:ln>
        </p:spPr>
      </p:pic>
      <p:sp>
        <p:nvSpPr>
          <p:cNvPr id="1435" name="Google Shape;1435;p166"/>
          <p:cNvSpPr txBox="1"/>
          <p:nvPr/>
        </p:nvSpPr>
        <p:spPr>
          <a:xfrm>
            <a:off x="81750" y="1505750"/>
            <a:ext cx="4344600" cy="61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2200">
                <a:solidFill>
                  <a:srgbClr val="5EA5E5"/>
                </a:solidFill>
                <a:latin typeface="Open Sans"/>
                <a:ea typeface="Open Sans"/>
                <a:cs typeface="Open Sans"/>
                <a:sym typeface="Open Sans"/>
              </a:rPr>
              <a:t>Instructions</a:t>
            </a:r>
            <a:endParaRPr b="1" sz="2200">
              <a:solidFill>
                <a:srgbClr val="5EA5E5"/>
              </a:solidFill>
              <a:latin typeface="Open Sans"/>
              <a:ea typeface="Open Sans"/>
              <a:cs typeface="Open Sans"/>
              <a:sym typeface="Open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9" name="Shape 1439"/>
        <p:cNvGrpSpPr/>
        <p:nvPr/>
      </p:nvGrpSpPr>
      <p:grpSpPr>
        <a:xfrm>
          <a:off x="0" y="0"/>
          <a:ext cx="0" cy="0"/>
          <a:chOff x="0" y="0"/>
          <a:chExt cx="0" cy="0"/>
        </a:xfrm>
      </p:grpSpPr>
      <p:sp>
        <p:nvSpPr>
          <p:cNvPr id="1440" name="Google Shape;1440;p167"/>
          <p:cNvSpPr txBox="1"/>
          <p:nvPr/>
        </p:nvSpPr>
        <p:spPr>
          <a:xfrm>
            <a:off x="409050" y="2276375"/>
            <a:ext cx="4083300" cy="4224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300"/>
              </a:spcBef>
              <a:spcAft>
                <a:spcPts val="0"/>
              </a:spcAft>
              <a:buClr>
                <a:srgbClr val="24292E"/>
              </a:buClr>
              <a:buSzPts val="1800"/>
              <a:buFont typeface="Open Sans"/>
              <a:buAutoNum type="arabicPeriod" startAt="9"/>
            </a:pPr>
            <a:r>
              <a:rPr lang="en" sz="1800">
                <a:solidFill>
                  <a:srgbClr val="24292E"/>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Dev/Test</a:t>
            </a:r>
            <a:r>
              <a:rPr lang="en" sz="1800">
                <a:solidFill>
                  <a:srgbClr val="24292E"/>
                </a:solidFill>
                <a:latin typeface="Open Sans"/>
                <a:ea typeface="Open Sans"/>
                <a:cs typeface="Open Sans"/>
                <a:sym typeface="Open Sans"/>
              </a:rPr>
              <a:t>.</a:t>
            </a:r>
            <a:endParaRPr sz="1800">
              <a:solidFill>
                <a:srgbClr val="24292E"/>
              </a:solidFill>
              <a:latin typeface="Open Sans"/>
              <a:ea typeface="Open Sans"/>
              <a:cs typeface="Open Sans"/>
              <a:sym typeface="Open Sans"/>
            </a:endParaRPr>
          </a:p>
          <a:p>
            <a:pPr indent="-342900" lvl="0" marL="457200" rtl="0" algn="l">
              <a:lnSpc>
                <a:spcPct val="115000"/>
              </a:lnSpc>
              <a:spcBef>
                <a:spcPts val="1000"/>
              </a:spcBef>
              <a:spcAft>
                <a:spcPts val="0"/>
              </a:spcAft>
              <a:buClr>
                <a:srgbClr val="24292E"/>
              </a:buClr>
              <a:buSzPts val="1800"/>
              <a:buFont typeface="Open Sans"/>
              <a:buAutoNum type="arabicPeriod" startAt="9"/>
            </a:pPr>
            <a:r>
              <a:rPr lang="en" sz="1800">
                <a:solidFill>
                  <a:srgbClr val="24292E"/>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B1</a:t>
            </a:r>
            <a:r>
              <a:rPr lang="en" sz="1800">
                <a:solidFill>
                  <a:srgbClr val="24292E"/>
                </a:solidFill>
                <a:latin typeface="Open Sans"/>
                <a:ea typeface="Open Sans"/>
                <a:cs typeface="Open Sans"/>
                <a:sym typeface="Open Sans"/>
              </a:rPr>
              <a:t>.</a:t>
            </a:r>
            <a:endParaRPr sz="1800">
              <a:solidFill>
                <a:srgbClr val="24292E"/>
              </a:solidFill>
              <a:latin typeface="Open Sans"/>
              <a:ea typeface="Open Sans"/>
              <a:cs typeface="Open Sans"/>
              <a:sym typeface="Open Sans"/>
            </a:endParaRPr>
          </a:p>
          <a:p>
            <a:pPr indent="-342900" lvl="0" marL="457200" rtl="0" algn="l">
              <a:lnSpc>
                <a:spcPct val="115000"/>
              </a:lnSpc>
              <a:spcBef>
                <a:spcPts val="1000"/>
              </a:spcBef>
              <a:spcAft>
                <a:spcPts val="0"/>
              </a:spcAft>
              <a:buClr>
                <a:srgbClr val="24292E"/>
              </a:buClr>
              <a:buSzPts val="1800"/>
              <a:buFont typeface="Open Sans"/>
              <a:buAutoNum type="arabicPeriod" startAt="9"/>
            </a:pPr>
            <a:r>
              <a:rPr lang="en" sz="1800">
                <a:solidFill>
                  <a:srgbClr val="24292E"/>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Apply</a:t>
            </a:r>
            <a:r>
              <a:rPr lang="en" sz="1800">
                <a:solidFill>
                  <a:srgbClr val="24292E"/>
                </a:solidFill>
                <a:latin typeface="Open Sans"/>
                <a:ea typeface="Open Sans"/>
                <a:cs typeface="Open Sans"/>
                <a:sym typeface="Open Sans"/>
              </a:rPr>
              <a:t>.</a:t>
            </a:r>
            <a:endParaRPr sz="1800">
              <a:solidFill>
                <a:srgbClr val="24292E"/>
              </a:solidFill>
              <a:latin typeface="Open Sans"/>
              <a:ea typeface="Open Sans"/>
              <a:cs typeface="Open Sans"/>
              <a:sym typeface="Open Sans"/>
            </a:endParaRPr>
          </a:p>
          <a:p>
            <a:pPr indent="-342900" lvl="0" marL="457200" rtl="0" algn="l">
              <a:lnSpc>
                <a:spcPct val="115000"/>
              </a:lnSpc>
              <a:spcBef>
                <a:spcPts val="1000"/>
              </a:spcBef>
              <a:spcAft>
                <a:spcPts val="1000"/>
              </a:spcAft>
              <a:buClr>
                <a:srgbClr val="24292E"/>
              </a:buClr>
              <a:buSzPts val="1800"/>
              <a:buFont typeface="Open Sans"/>
              <a:buAutoNum type="arabicPeriod" startAt="9"/>
            </a:pPr>
            <a:r>
              <a:rPr lang="en" sz="1800">
                <a:solidFill>
                  <a:srgbClr val="24292E"/>
                </a:solidFill>
                <a:latin typeface="Open Sans"/>
                <a:ea typeface="Open Sans"/>
                <a:cs typeface="Open Sans"/>
                <a:sym typeface="Open Sans"/>
              </a:rPr>
              <a:t>When the previous screen returns, select </a:t>
            </a:r>
            <a:r>
              <a:rPr b="1" lang="en" sz="1800">
                <a:solidFill>
                  <a:srgbClr val="5EA5E5"/>
                </a:solidFill>
                <a:latin typeface="Open Sans"/>
                <a:ea typeface="Open Sans"/>
                <a:cs typeface="Open Sans"/>
                <a:sym typeface="Open Sans"/>
              </a:rPr>
              <a:t>Create</a:t>
            </a:r>
            <a:r>
              <a:rPr lang="en" sz="1800">
                <a:solidFill>
                  <a:srgbClr val="24292E"/>
                </a:solidFill>
                <a:latin typeface="Open Sans"/>
                <a:ea typeface="Open Sans"/>
                <a:cs typeface="Open Sans"/>
                <a:sym typeface="Open Sans"/>
              </a:rPr>
              <a:t>. </a:t>
            </a:r>
            <a:br>
              <a:rPr lang="en" sz="1800">
                <a:solidFill>
                  <a:srgbClr val="24292E"/>
                </a:solidFill>
                <a:latin typeface="Open Sans"/>
                <a:ea typeface="Open Sans"/>
                <a:cs typeface="Open Sans"/>
                <a:sym typeface="Open Sans"/>
              </a:rPr>
            </a:br>
            <a:br>
              <a:rPr lang="en" sz="1800">
                <a:solidFill>
                  <a:srgbClr val="24292E"/>
                </a:solidFill>
                <a:latin typeface="Open Sans"/>
                <a:ea typeface="Open Sans"/>
                <a:cs typeface="Open Sans"/>
                <a:sym typeface="Open Sans"/>
              </a:rPr>
            </a:br>
            <a:r>
              <a:rPr lang="en" sz="1800">
                <a:solidFill>
                  <a:srgbClr val="24292E"/>
                </a:solidFill>
                <a:latin typeface="Open Sans"/>
                <a:ea typeface="Open Sans"/>
                <a:cs typeface="Open Sans"/>
                <a:sym typeface="Open Sans"/>
              </a:rPr>
              <a:t>Wait a minute or two for that to finish deploying, then we'll create the resource for the HackerLog Web App! </a:t>
            </a:r>
            <a:endParaRPr sz="1800">
              <a:solidFill>
                <a:srgbClr val="24292E"/>
              </a:solidFill>
              <a:latin typeface="Open Sans"/>
              <a:ea typeface="Open Sans"/>
              <a:cs typeface="Open Sans"/>
              <a:sym typeface="Open Sans"/>
            </a:endParaRPr>
          </a:p>
        </p:txBody>
      </p:sp>
      <p:sp>
        <p:nvSpPr>
          <p:cNvPr id="1441" name="Google Shape;1441;p16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an App Service Plan</a:t>
            </a:r>
            <a:endParaRPr b="1" sz="3000">
              <a:solidFill>
                <a:srgbClr val="000000"/>
              </a:solidFill>
              <a:latin typeface="Open Sans"/>
              <a:ea typeface="Open Sans"/>
              <a:cs typeface="Open Sans"/>
              <a:sym typeface="Open Sans"/>
            </a:endParaRPr>
          </a:p>
        </p:txBody>
      </p:sp>
      <p:pic>
        <p:nvPicPr>
          <p:cNvPr id="1442" name="Google Shape;1442;p167"/>
          <p:cNvPicPr preferRelativeResize="0"/>
          <p:nvPr/>
        </p:nvPicPr>
        <p:blipFill rotWithShape="1">
          <a:blip r:embed="rId3">
            <a:alphaModFix/>
          </a:blip>
          <a:srcRect b="0" l="0" r="18837" t="0"/>
          <a:stretch/>
        </p:blipFill>
        <p:spPr>
          <a:xfrm>
            <a:off x="4766800" y="1448900"/>
            <a:ext cx="2123724" cy="5147100"/>
          </a:xfrm>
          <a:prstGeom prst="rect">
            <a:avLst/>
          </a:prstGeom>
          <a:noFill/>
          <a:ln cap="flat" cmpd="sng" w="19050">
            <a:solidFill>
              <a:srgbClr val="000000"/>
            </a:solidFill>
            <a:prstDash val="solid"/>
            <a:round/>
            <a:headEnd len="sm" w="sm" type="none"/>
            <a:tailEnd len="sm" w="sm" type="none"/>
          </a:ln>
        </p:spPr>
      </p:pic>
      <p:pic>
        <p:nvPicPr>
          <p:cNvPr id="1443" name="Google Shape;1443;p167"/>
          <p:cNvPicPr preferRelativeResize="0"/>
          <p:nvPr/>
        </p:nvPicPr>
        <p:blipFill>
          <a:blip r:embed="rId4">
            <a:alphaModFix/>
          </a:blip>
          <a:stretch>
            <a:fillRect/>
          </a:stretch>
        </p:blipFill>
        <p:spPr>
          <a:xfrm>
            <a:off x="6966971" y="1448900"/>
            <a:ext cx="2015472" cy="5150650"/>
          </a:xfrm>
          <a:prstGeom prst="rect">
            <a:avLst/>
          </a:prstGeom>
          <a:noFill/>
          <a:ln cap="flat" cmpd="sng" w="19050">
            <a:solidFill>
              <a:srgbClr val="000000"/>
            </a:solidFill>
            <a:prstDash val="solid"/>
            <a:round/>
            <a:headEnd len="sm" w="sm" type="none"/>
            <a:tailEnd len="sm" w="sm" type="none"/>
          </a:ln>
        </p:spPr>
      </p:pic>
      <p:sp>
        <p:nvSpPr>
          <p:cNvPr id="1444" name="Google Shape;1444;p167"/>
          <p:cNvSpPr txBox="1"/>
          <p:nvPr/>
        </p:nvSpPr>
        <p:spPr>
          <a:xfrm>
            <a:off x="278400" y="1608200"/>
            <a:ext cx="4344600" cy="61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2200">
                <a:solidFill>
                  <a:srgbClr val="5EA5E5"/>
                </a:solidFill>
                <a:latin typeface="Open Sans"/>
                <a:ea typeface="Open Sans"/>
                <a:cs typeface="Open Sans"/>
                <a:sym typeface="Open Sans"/>
              </a:rPr>
              <a:t>Instructions</a:t>
            </a:r>
            <a:endParaRPr b="1" sz="2200">
              <a:solidFill>
                <a:srgbClr val="5EA5E5"/>
              </a:solidFill>
              <a:latin typeface="Open Sans"/>
              <a:ea typeface="Open Sans"/>
              <a:cs typeface="Open Sans"/>
              <a:sym typeface="Open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8" name="Shape 1448"/>
        <p:cNvGrpSpPr/>
        <p:nvPr/>
      </p:nvGrpSpPr>
      <p:grpSpPr>
        <a:xfrm>
          <a:off x="0" y="0"/>
          <a:ext cx="0" cy="0"/>
          <a:chOff x="0" y="0"/>
          <a:chExt cx="0" cy="0"/>
        </a:xfrm>
      </p:grpSpPr>
      <p:sp>
        <p:nvSpPr>
          <p:cNvPr id="1449" name="Google Shape;1449;p168"/>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68"/>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Finally, let's deploy! </a:t>
            </a:r>
            <a:endParaRPr b="1" sz="2800">
              <a:solidFill>
                <a:schemeClr val="lt1"/>
              </a:solidFill>
              <a:latin typeface="Open Sans"/>
              <a:ea typeface="Open Sans"/>
              <a:cs typeface="Open Sans"/>
              <a:sym typeface="Open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sp>
        <p:nvSpPr>
          <p:cNvPr id="1455" name="Google Shape;1455;p169"/>
          <p:cNvSpPr txBox="1"/>
          <p:nvPr/>
        </p:nvSpPr>
        <p:spPr>
          <a:xfrm>
            <a:off x="1129200" y="1909050"/>
            <a:ext cx="6885600" cy="824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AutoNum type="arabicPeriod"/>
            </a:pPr>
            <a:r>
              <a:rPr lang="en" sz="1800">
                <a:latin typeface="Open Sans"/>
                <a:ea typeface="Open Sans"/>
                <a:cs typeface="Open Sans"/>
                <a:sym typeface="Open Sans"/>
              </a:rPr>
              <a:t>Navigate to your Azure dashboard and select </a:t>
            </a:r>
            <a:r>
              <a:rPr b="1" lang="en" sz="1800">
                <a:solidFill>
                  <a:srgbClr val="5EA5E5"/>
                </a:solidFill>
                <a:latin typeface="Open Sans"/>
                <a:ea typeface="Open Sans"/>
                <a:cs typeface="Open Sans"/>
                <a:sym typeface="Open Sans"/>
              </a:rPr>
              <a:t>Create a resource</a:t>
            </a:r>
            <a:r>
              <a:rPr lang="en" sz="1800">
                <a:latin typeface="Open Sans"/>
                <a:ea typeface="Open Sans"/>
                <a:cs typeface="Open Sans"/>
                <a:sym typeface="Open Sans"/>
              </a:rPr>
              <a:t> then </a:t>
            </a:r>
            <a:r>
              <a:rPr b="1" lang="en" sz="1800">
                <a:solidFill>
                  <a:srgbClr val="5EA5E5"/>
                </a:solidFill>
                <a:latin typeface="Open Sans"/>
                <a:ea typeface="Open Sans"/>
                <a:cs typeface="Open Sans"/>
                <a:sym typeface="Open Sans"/>
              </a:rPr>
              <a:t>Web</a:t>
            </a:r>
            <a:r>
              <a:rPr lang="en" sz="1800">
                <a:latin typeface="Open Sans"/>
                <a:ea typeface="Open Sans"/>
                <a:cs typeface="Open Sans"/>
                <a:sym typeface="Open Sans"/>
              </a:rPr>
              <a:t> then </a:t>
            </a:r>
            <a:r>
              <a:rPr b="1" lang="en" sz="1800">
                <a:solidFill>
                  <a:srgbClr val="5EA5E5"/>
                </a:solidFill>
                <a:latin typeface="Open Sans"/>
                <a:ea typeface="Open Sans"/>
                <a:cs typeface="Open Sans"/>
                <a:sym typeface="Open Sans"/>
              </a:rPr>
              <a:t>Web App</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p:txBody>
      </p:sp>
      <p:pic>
        <p:nvPicPr>
          <p:cNvPr id="1456" name="Google Shape;1456;p169"/>
          <p:cNvPicPr preferRelativeResize="0"/>
          <p:nvPr/>
        </p:nvPicPr>
        <p:blipFill>
          <a:blip r:embed="rId3">
            <a:alphaModFix/>
          </a:blip>
          <a:stretch>
            <a:fillRect/>
          </a:stretch>
        </p:blipFill>
        <p:spPr>
          <a:xfrm>
            <a:off x="1318687" y="2902750"/>
            <a:ext cx="6506626" cy="3789650"/>
          </a:xfrm>
          <a:prstGeom prst="rect">
            <a:avLst/>
          </a:prstGeom>
          <a:noFill/>
          <a:ln cap="flat" cmpd="sng" w="19050">
            <a:solidFill>
              <a:srgbClr val="000000"/>
            </a:solidFill>
            <a:prstDash val="solid"/>
            <a:round/>
            <a:headEnd len="sm" w="sm" type="none"/>
            <a:tailEnd len="sm" w="sm" type="none"/>
          </a:ln>
        </p:spPr>
      </p:pic>
      <p:sp>
        <p:nvSpPr>
          <p:cNvPr id="1457" name="Google Shape;1457;p169"/>
          <p:cNvSpPr/>
          <p:nvPr/>
        </p:nvSpPr>
        <p:spPr>
          <a:xfrm>
            <a:off x="1273518" y="3148651"/>
            <a:ext cx="1467600" cy="387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69"/>
          <p:cNvSpPr/>
          <p:nvPr/>
        </p:nvSpPr>
        <p:spPr>
          <a:xfrm>
            <a:off x="2790946" y="4942272"/>
            <a:ext cx="1249500" cy="387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69"/>
          <p:cNvSpPr/>
          <p:nvPr/>
        </p:nvSpPr>
        <p:spPr>
          <a:xfrm>
            <a:off x="4175746" y="4079011"/>
            <a:ext cx="1765800" cy="387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69"/>
          <p:cNvSpPr/>
          <p:nvPr/>
        </p:nvSpPr>
        <p:spPr>
          <a:xfrm>
            <a:off x="285310" y="3177005"/>
            <a:ext cx="843900" cy="330900"/>
          </a:xfrm>
          <a:prstGeom prst="rightArrow">
            <a:avLst>
              <a:gd fmla="val 50000" name="adj1"/>
              <a:gd fmla="val 50000" name="adj2"/>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6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 </a:t>
            </a:r>
            <a:endParaRPr b="1" sz="3000">
              <a:solidFill>
                <a:srgbClr val="000000"/>
              </a:solidFill>
              <a:latin typeface="Open Sans"/>
              <a:ea typeface="Open Sans"/>
              <a:cs typeface="Open Sans"/>
              <a:sym typeface="Open Sans"/>
            </a:endParaRPr>
          </a:p>
        </p:txBody>
      </p:sp>
      <p:sp>
        <p:nvSpPr>
          <p:cNvPr id="1462" name="Google Shape;1462;p169"/>
          <p:cNvSpPr txBox="1"/>
          <p:nvPr/>
        </p:nvSpPr>
        <p:spPr>
          <a:xfrm>
            <a:off x="2399700" y="1315900"/>
            <a:ext cx="4344600" cy="61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2200">
                <a:solidFill>
                  <a:srgbClr val="5EA5E5"/>
                </a:solidFill>
                <a:latin typeface="Open Sans"/>
                <a:ea typeface="Open Sans"/>
                <a:cs typeface="Open Sans"/>
                <a:sym typeface="Open Sans"/>
              </a:rPr>
              <a:t>Instructions</a:t>
            </a:r>
            <a:endParaRPr b="1" sz="2200">
              <a:solidFill>
                <a:srgbClr val="5EA5E5"/>
              </a:solidFill>
              <a:latin typeface="Open Sans"/>
              <a:ea typeface="Open Sans"/>
              <a:cs typeface="Open Sans"/>
              <a:sym typeface="Open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6" name="Shape 1466"/>
        <p:cNvGrpSpPr/>
        <p:nvPr/>
      </p:nvGrpSpPr>
      <p:grpSpPr>
        <a:xfrm>
          <a:off x="0" y="0"/>
          <a:ext cx="0" cy="0"/>
          <a:chOff x="0" y="0"/>
          <a:chExt cx="0" cy="0"/>
        </a:xfrm>
      </p:grpSpPr>
      <p:sp>
        <p:nvSpPr>
          <p:cNvPr id="1467" name="Google Shape;1467;p17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 </a:t>
            </a:r>
            <a:endParaRPr b="1" sz="3000">
              <a:solidFill>
                <a:srgbClr val="000000"/>
              </a:solidFill>
              <a:latin typeface="Open Sans"/>
              <a:ea typeface="Open Sans"/>
              <a:cs typeface="Open Sans"/>
              <a:sym typeface="Open Sans"/>
            </a:endParaRPr>
          </a:p>
        </p:txBody>
      </p:sp>
      <p:pic>
        <p:nvPicPr>
          <p:cNvPr id="1468" name="Google Shape;1468;p170"/>
          <p:cNvPicPr preferRelativeResize="0"/>
          <p:nvPr/>
        </p:nvPicPr>
        <p:blipFill rotWithShape="1">
          <a:blip r:embed="rId3">
            <a:alphaModFix/>
          </a:blip>
          <a:srcRect b="0" l="2429" r="0" t="0"/>
          <a:stretch/>
        </p:blipFill>
        <p:spPr>
          <a:xfrm>
            <a:off x="1404000" y="1449825"/>
            <a:ext cx="1968726" cy="5150652"/>
          </a:xfrm>
          <a:prstGeom prst="rect">
            <a:avLst/>
          </a:prstGeom>
          <a:noFill/>
          <a:ln cap="flat" cmpd="sng" w="19050">
            <a:solidFill>
              <a:srgbClr val="000000"/>
            </a:solidFill>
            <a:prstDash val="solid"/>
            <a:round/>
            <a:headEnd len="sm" w="sm" type="none"/>
            <a:tailEnd len="sm" w="sm" type="none"/>
          </a:ln>
        </p:spPr>
      </p:pic>
      <p:sp>
        <p:nvSpPr>
          <p:cNvPr id="1469" name="Google Shape;1469;p170"/>
          <p:cNvSpPr txBox="1"/>
          <p:nvPr/>
        </p:nvSpPr>
        <p:spPr>
          <a:xfrm>
            <a:off x="4420975" y="2071450"/>
            <a:ext cx="4317300" cy="4630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300"/>
              </a:spcBef>
              <a:spcAft>
                <a:spcPts val="0"/>
              </a:spcAft>
              <a:buClr>
                <a:srgbClr val="24292E"/>
              </a:buClr>
              <a:buSzPts val="1800"/>
              <a:buFont typeface="Open Sans"/>
              <a:buAutoNum type="arabicPeriod" startAt="2"/>
            </a:pPr>
            <a:r>
              <a:rPr lang="en" sz="1800">
                <a:solidFill>
                  <a:srgbClr val="24292E"/>
                </a:solidFill>
                <a:latin typeface="Open Sans"/>
                <a:ea typeface="Open Sans"/>
                <a:cs typeface="Open Sans"/>
                <a:sym typeface="Open Sans"/>
              </a:rPr>
              <a:t>In the panel that opens, name your app something unique.</a:t>
            </a:r>
            <a:br>
              <a:rPr lang="en" sz="1800">
                <a:solidFill>
                  <a:srgbClr val="24292E"/>
                </a:solidFill>
                <a:latin typeface="Open Sans"/>
                <a:ea typeface="Open Sans"/>
                <a:cs typeface="Open Sans"/>
                <a:sym typeface="Open Sans"/>
              </a:rPr>
            </a:br>
            <a:endParaRPr sz="1800">
              <a:solidFill>
                <a:srgbClr val="24292E"/>
              </a:solidFill>
              <a:latin typeface="Open Sans"/>
              <a:ea typeface="Open Sans"/>
              <a:cs typeface="Open Sans"/>
              <a:sym typeface="Open Sans"/>
            </a:endParaRPr>
          </a:p>
          <a:p>
            <a:pPr indent="-342900" lvl="0" marL="457200" rtl="0" algn="l">
              <a:lnSpc>
                <a:spcPct val="115000"/>
              </a:lnSpc>
              <a:spcBef>
                <a:spcPts val="0"/>
              </a:spcBef>
              <a:spcAft>
                <a:spcPts val="0"/>
              </a:spcAft>
              <a:buClr>
                <a:srgbClr val="24292E"/>
              </a:buClr>
              <a:buSzPts val="1800"/>
              <a:buFont typeface="Open Sans"/>
              <a:buAutoNum type="arabicPeriod" startAt="2"/>
            </a:pPr>
            <a:r>
              <a:rPr lang="en" sz="1800">
                <a:solidFill>
                  <a:srgbClr val="24292E"/>
                </a:solidFill>
                <a:latin typeface="Open Sans"/>
                <a:ea typeface="Open Sans"/>
                <a:cs typeface="Open Sans"/>
                <a:sym typeface="Open Sans"/>
              </a:rPr>
              <a:t>Select the Resource Group you made previously. </a:t>
            </a:r>
            <a:br>
              <a:rPr lang="en" sz="1800">
                <a:solidFill>
                  <a:srgbClr val="24292E"/>
                </a:solidFill>
                <a:latin typeface="Open Sans"/>
                <a:ea typeface="Open Sans"/>
                <a:cs typeface="Open Sans"/>
                <a:sym typeface="Open Sans"/>
              </a:rPr>
            </a:br>
            <a:endParaRPr sz="1800">
              <a:solidFill>
                <a:srgbClr val="24292E"/>
              </a:solidFill>
              <a:latin typeface="Open Sans"/>
              <a:ea typeface="Open Sans"/>
              <a:cs typeface="Open Sans"/>
              <a:sym typeface="Open Sans"/>
            </a:endParaRPr>
          </a:p>
          <a:p>
            <a:pPr indent="-342900" lvl="0" marL="457200" rtl="0" algn="l">
              <a:lnSpc>
                <a:spcPct val="115000"/>
              </a:lnSpc>
              <a:spcBef>
                <a:spcPts val="0"/>
              </a:spcBef>
              <a:spcAft>
                <a:spcPts val="0"/>
              </a:spcAft>
              <a:buClr>
                <a:srgbClr val="24292E"/>
              </a:buClr>
              <a:buSzPts val="1800"/>
              <a:buFont typeface="Open Sans"/>
              <a:buAutoNum type="arabicPeriod" startAt="2"/>
            </a:pPr>
            <a:r>
              <a:rPr lang="en" sz="1800">
                <a:solidFill>
                  <a:srgbClr val="24292E"/>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Linux</a:t>
            </a:r>
            <a:r>
              <a:rPr lang="en" sz="1800">
                <a:solidFill>
                  <a:srgbClr val="24292E"/>
                </a:solidFill>
                <a:latin typeface="Open Sans"/>
                <a:ea typeface="Open Sans"/>
                <a:cs typeface="Open Sans"/>
                <a:sym typeface="Open Sans"/>
              </a:rPr>
              <a:t> as your operating system. </a:t>
            </a:r>
            <a:br>
              <a:rPr lang="en" sz="1800">
                <a:solidFill>
                  <a:srgbClr val="24292E"/>
                </a:solidFill>
                <a:latin typeface="Open Sans"/>
                <a:ea typeface="Open Sans"/>
                <a:cs typeface="Open Sans"/>
                <a:sym typeface="Open Sans"/>
              </a:rPr>
            </a:br>
            <a:endParaRPr sz="1800">
              <a:solidFill>
                <a:srgbClr val="24292E"/>
              </a:solidFill>
              <a:latin typeface="Open Sans"/>
              <a:ea typeface="Open Sans"/>
              <a:cs typeface="Open Sans"/>
              <a:sym typeface="Open Sans"/>
            </a:endParaRPr>
          </a:p>
          <a:p>
            <a:pPr indent="-342900" lvl="0" marL="457200" rtl="0" algn="l">
              <a:lnSpc>
                <a:spcPct val="115000"/>
              </a:lnSpc>
              <a:spcBef>
                <a:spcPts val="0"/>
              </a:spcBef>
              <a:spcAft>
                <a:spcPts val="0"/>
              </a:spcAft>
              <a:buClr>
                <a:srgbClr val="24292E"/>
              </a:buClr>
              <a:buSzPts val="1800"/>
              <a:buFont typeface="Open Sans"/>
              <a:buAutoNum type="arabicPeriod" startAt="2"/>
            </a:pPr>
            <a:r>
              <a:rPr lang="en" sz="1800">
                <a:solidFill>
                  <a:srgbClr val="24292E"/>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Node.js 10.10</a:t>
            </a:r>
            <a:r>
              <a:rPr lang="en" sz="1800">
                <a:solidFill>
                  <a:srgbClr val="24292E"/>
                </a:solidFill>
                <a:latin typeface="Open Sans"/>
                <a:ea typeface="Open Sans"/>
                <a:cs typeface="Open Sans"/>
                <a:sym typeface="Open Sans"/>
              </a:rPr>
              <a:t> as your Runtime Stack. </a:t>
            </a:r>
            <a:br>
              <a:rPr lang="en" sz="1800">
                <a:solidFill>
                  <a:srgbClr val="24292E"/>
                </a:solidFill>
                <a:latin typeface="Open Sans"/>
                <a:ea typeface="Open Sans"/>
                <a:cs typeface="Open Sans"/>
                <a:sym typeface="Open Sans"/>
              </a:rPr>
            </a:br>
            <a:endParaRPr sz="1800">
              <a:solidFill>
                <a:srgbClr val="24292E"/>
              </a:solidFill>
              <a:latin typeface="Open Sans"/>
              <a:ea typeface="Open Sans"/>
              <a:cs typeface="Open Sans"/>
              <a:sym typeface="Open Sans"/>
            </a:endParaRPr>
          </a:p>
          <a:p>
            <a:pPr indent="-342900" lvl="0" marL="457200" rtl="0" algn="l">
              <a:lnSpc>
                <a:spcPct val="115000"/>
              </a:lnSpc>
              <a:spcBef>
                <a:spcPts val="0"/>
              </a:spcBef>
              <a:spcAft>
                <a:spcPts val="0"/>
              </a:spcAft>
              <a:buClr>
                <a:srgbClr val="24292E"/>
              </a:buClr>
              <a:buSzPts val="1800"/>
              <a:buFont typeface="Open Sans"/>
              <a:buAutoNum type="arabicPeriod" startAt="2"/>
            </a:pPr>
            <a:r>
              <a:rPr lang="en" sz="1800">
                <a:solidFill>
                  <a:srgbClr val="24292E"/>
                </a:solidFill>
                <a:latin typeface="Open Sans"/>
                <a:ea typeface="Open Sans"/>
                <a:cs typeface="Open Sans"/>
                <a:sym typeface="Open Sans"/>
              </a:rPr>
              <a:t>Click </a:t>
            </a:r>
            <a:r>
              <a:rPr b="1" lang="en" sz="1800">
                <a:solidFill>
                  <a:srgbClr val="5EA5E5"/>
                </a:solidFill>
                <a:latin typeface="Open Sans"/>
                <a:ea typeface="Open Sans"/>
                <a:cs typeface="Open Sans"/>
                <a:sym typeface="Open Sans"/>
              </a:rPr>
              <a:t>Create</a:t>
            </a:r>
            <a:r>
              <a:rPr lang="en" sz="1800">
                <a:solidFill>
                  <a:srgbClr val="24292E"/>
                </a:solidFill>
                <a:latin typeface="Open Sans"/>
                <a:ea typeface="Open Sans"/>
                <a:cs typeface="Open Sans"/>
                <a:sym typeface="Open Sans"/>
              </a:rPr>
              <a:t> at the bottom of the screen. </a:t>
            </a:r>
            <a:endParaRPr sz="1800">
              <a:solidFill>
                <a:srgbClr val="24292E"/>
              </a:solidFill>
              <a:latin typeface="Open Sans"/>
              <a:ea typeface="Open Sans"/>
              <a:cs typeface="Open Sans"/>
              <a:sym typeface="Open Sans"/>
            </a:endParaRPr>
          </a:p>
        </p:txBody>
      </p:sp>
      <p:sp>
        <p:nvSpPr>
          <p:cNvPr id="1470" name="Google Shape;1470;p170"/>
          <p:cNvSpPr txBox="1"/>
          <p:nvPr/>
        </p:nvSpPr>
        <p:spPr>
          <a:xfrm>
            <a:off x="4407325" y="1449825"/>
            <a:ext cx="4344600" cy="61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2200">
                <a:solidFill>
                  <a:srgbClr val="5EA5E5"/>
                </a:solidFill>
                <a:latin typeface="Open Sans"/>
                <a:ea typeface="Open Sans"/>
                <a:cs typeface="Open Sans"/>
                <a:sym typeface="Open Sans"/>
              </a:rPr>
              <a:t>Instructions</a:t>
            </a:r>
            <a:endParaRPr b="1" sz="2200">
              <a:solidFill>
                <a:srgbClr val="5EA5E5"/>
              </a:solidFill>
              <a:latin typeface="Open Sans"/>
              <a:ea typeface="Open Sans"/>
              <a:cs typeface="Open Sans"/>
              <a:sym typeface="Open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4" name="Shape 1474"/>
        <p:cNvGrpSpPr/>
        <p:nvPr/>
      </p:nvGrpSpPr>
      <p:grpSpPr>
        <a:xfrm>
          <a:off x="0" y="0"/>
          <a:ext cx="0" cy="0"/>
          <a:chOff x="0" y="0"/>
          <a:chExt cx="0" cy="0"/>
        </a:xfrm>
      </p:grpSpPr>
      <p:sp>
        <p:nvSpPr>
          <p:cNvPr id="1475" name="Google Shape;1475;p171"/>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71"/>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Wait a moment for the app to deploy, then follow the next steps. </a:t>
            </a:r>
            <a:endParaRPr b="1" sz="2800">
              <a:solidFill>
                <a:schemeClr val="lt1"/>
              </a:solidFill>
              <a:latin typeface="Open Sans"/>
              <a:ea typeface="Open Sans"/>
              <a:cs typeface="Open Sans"/>
              <a:sym typeface="Open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0" name="Shape 1480"/>
        <p:cNvGrpSpPr/>
        <p:nvPr/>
      </p:nvGrpSpPr>
      <p:grpSpPr>
        <a:xfrm>
          <a:off x="0" y="0"/>
          <a:ext cx="0" cy="0"/>
          <a:chOff x="0" y="0"/>
          <a:chExt cx="0" cy="0"/>
        </a:xfrm>
      </p:grpSpPr>
      <p:sp>
        <p:nvSpPr>
          <p:cNvPr id="1481" name="Google Shape;1481;p172"/>
          <p:cNvSpPr txBox="1"/>
          <p:nvPr/>
        </p:nvSpPr>
        <p:spPr>
          <a:xfrm>
            <a:off x="1172425" y="1678150"/>
            <a:ext cx="6878100" cy="1323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AutoNum type="arabicPeriod"/>
            </a:pPr>
            <a:r>
              <a:rPr lang="en" sz="1800">
                <a:latin typeface="Open Sans"/>
                <a:ea typeface="Open Sans"/>
                <a:cs typeface="Open Sans"/>
                <a:sym typeface="Open Sans"/>
              </a:rPr>
              <a:t>On the left side of your Azure portal, select </a:t>
            </a:r>
            <a:r>
              <a:rPr b="1" lang="en" sz="1800">
                <a:solidFill>
                  <a:srgbClr val="5EA5E5"/>
                </a:solidFill>
                <a:latin typeface="Open Sans"/>
                <a:ea typeface="Open Sans"/>
                <a:cs typeface="Open Sans"/>
                <a:sym typeface="Open Sans"/>
              </a:rPr>
              <a:t>All resources</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AutoNum type="arabicPeriod"/>
            </a:pPr>
            <a:r>
              <a:rPr lang="en" sz="1800">
                <a:latin typeface="Open Sans"/>
                <a:ea typeface="Open Sans"/>
                <a:cs typeface="Open Sans"/>
                <a:sym typeface="Open Sans"/>
              </a:rPr>
              <a:t>Click the App Service you just made. </a:t>
            </a:r>
            <a:endParaRPr sz="1800">
              <a:latin typeface="Open Sans"/>
              <a:ea typeface="Open Sans"/>
              <a:cs typeface="Open Sans"/>
              <a:sym typeface="Open Sans"/>
            </a:endParaRPr>
          </a:p>
          <a:p>
            <a:pPr indent="-342900" lvl="0" marL="457200" rtl="0" algn="l">
              <a:lnSpc>
                <a:spcPct val="115000"/>
              </a:lnSpc>
              <a:spcBef>
                <a:spcPts val="1000"/>
              </a:spcBef>
              <a:spcAft>
                <a:spcPts val="1000"/>
              </a:spcAft>
              <a:buSzPts val="1800"/>
              <a:buFont typeface="Open Sans"/>
              <a:buAutoNum type="arabicPeriod"/>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Deployment Center</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1482" name="Google Shape;1482;p17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 </a:t>
            </a:r>
            <a:endParaRPr b="1" sz="3000">
              <a:solidFill>
                <a:srgbClr val="000000"/>
              </a:solidFill>
              <a:latin typeface="Open Sans"/>
              <a:ea typeface="Open Sans"/>
              <a:cs typeface="Open Sans"/>
              <a:sym typeface="Open Sans"/>
            </a:endParaRPr>
          </a:p>
        </p:txBody>
      </p:sp>
      <p:sp>
        <p:nvSpPr>
          <p:cNvPr id="1483" name="Google Shape;1483;p172"/>
          <p:cNvSpPr txBox="1"/>
          <p:nvPr/>
        </p:nvSpPr>
        <p:spPr>
          <a:xfrm>
            <a:off x="2399700" y="1254550"/>
            <a:ext cx="4344600" cy="42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2200">
                <a:solidFill>
                  <a:srgbClr val="5EA5E5"/>
                </a:solidFill>
                <a:latin typeface="Open Sans"/>
                <a:ea typeface="Open Sans"/>
                <a:cs typeface="Open Sans"/>
                <a:sym typeface="Open Sans"/>
              </a:rPr>
              <a:t>Instructions</a:t>
            </a:r>
            <a:endParaRPr b="1" sz="2200">
              <a:solidFill>
                <a:srgbClr val="5EA5E5"/>
              </a:solidFill>
              <a:latin typeface="Open Sans"/>
              <a:ea typeface="Open Sans"/>
              <a:cs typeface="Open Sans"/>
              <a:sym typeface="Open Sans"/>
            </a:endParaRPr>
          </a:p>
        </p:txBody>
      </p:sp>
      <p:pic>
        <p:nvPicPr>
          <p:cNvPr id="1484" name="Google Shape;1484;p172"/>
          <p:cNvPicPr preferRelativeResize="0"/>
          <p:nvPr/>
        </p:nvPicPr>
        <p:blipFill>
          <a:blip r:embed="rId3">
            <a:alphaModFix/>
          </a:blip>
          <a:stretch>
            <a:fillRect/>
          </a:stretch>
        </p:blipFill>
        <p:spPr>
          <a:xfrm>
            <a:off x="1715150" y="3002050"/>
            <a:ext cx="5478351" cy="35704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